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8" r:id="rId5"/>
    <p:sldId id="278" r:id="rId6"/>
    <p:sldId id="280" r:id="rId7"/>
    <p:sldId id="297" r:id="rId8"/>
    <p:sldId id="296" r:id="rId9"/>
    <p:sldId id="295" r:id="rId10"/>
    <p:sldId id="294" r:id="rId11"/>
    <p:sldId id="281" r:id="rId12"/>
    <p:sldId id="283" r:id="rId13"/>
    <p:sldId id="289" r:id="rId14"/>
    <p:sldId id="290" r:id="rId15"/>
    <p:sldId id="291" r:id="rId16"/>
    <p:sldId id="287" r:id="rId17"/>
    <p:sldId id="293" r:id="rId18"/>
    <p:sldId id="275"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9A9E29-7687-437A-B8F7-F4ED3B7D1371}" v="17" dt="2021-09-22T15:34:49.700"/>
    <p1510:client id="{ECDECE57-E210-9649-1C8D-ACCB9E8B2450}" v="6" dt="2023-04-24T16:22:20.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ddb30843-d6ff-4536-8714-330f167a1996" providerId="ADAL" clId="{989A9E29-7687-437A-B8F7-F4ED3B7D1371}"/>
    <pc:docChg chg="modSld">
      <pc:chgData name="Donnamarie Richmond" userId="ddb30843-d6ff-4536-8714-330f167a1996" providerId="ADAL" clId="{989A9E29-7687-437A-B8F7-F4ED3B7D1371}" dt="2021-09-22T15:34:49.700" v="16" actId="255"/>
      <pc:docMkLst>
        <pc:docMk/>
      </pc:docMkLst>
      <pc:sldChg chg="modNotesTx">
        <pc:chgData name="Donnamarie Richmond" userId="ddb30843-d6ff-4536-8714-330f167a1996" providerId="ADAL" clId="{989A9E29-7687-437A-B8F7-F4ED3B7D1371}" dt="2021-09-22T15:34:49.700" v="16" actId="255"/>
        <pc:sldMkLst>
          <pc:docMk/>
          <pc:sldMk cId="2847192047" sldId="275"/>
        </pc:sldMkLst>
      </pc:sldChg>
      <pc:sldChg chg="modNotesTx">
        <pc:chgData name="Donnamarie Richmond" userId="ddb30843-d6ff-4536-8714-330f167a1996" providerId="ADAL" clId="{989A9E29-7687-437A-B8F7-F4ED3B7D1371}" dt="2021-09-22T15:32:53.994" v="1" actId="255"/>
        <pc:sldMkLst>
          <pc:docMk/>
          <pc:sldMk cId="1663860703" sldId="279"/>
        </pc:sldMkLst>
      </pc:sldChg>
      <pc:sldChg chg="modNotesTx">
        <pc:chgData name="Donnamarie Richmond" userId="ddb30843-d6ff-4536-8714-330f167a1996" providerId="ADAL" clId="{989A9E29-7687-437A-B8F7-F4ED3B7D1371}" dt="2021-09-22T15:32:47.776" v="0" actId="255"/>
        <pc:sldMkLst>
          <pc:docMk/>
          <pc:sldMk cId="854968596" sldId="280"/>
        </pc:sldMkLst>
      </pc:sldChg>
      <pc:sldChg chg="modNotesTx">
        <pc:chgData name="Donnamarie Richmond" userId="ddb30843-d6ff-4536-8714-330f167a1996" providerId="ADAL" clId="{989A9E29-7687-437A-B8F7-F4ED3B7D1371}" dt="2021-09-22T15:33:06.859" v="3" actId="255"/>
        <pc:sldMkLst>
          <pc:docMk/>
          <pc:sldMk cId="481016192" sldId="281"/>
        </pc:sldMkLst>
      </pc:sldChg>
      <pc:sldChg chg="modNotesTx">
        <pc:chgData name="Donnamarie Richmond" userId="ddb30843-d6ff-4536-8714-330f167a1996" providerId="ADAL" clId="{989A9E29-7687-437A-B8F7-F4ED3B7D1371}" dt="2021-09-22T15:32:59.588" v="2" actId="255"/>
        <pc:sldMkLst>
          <pc:docMk/>
          <pc:sldMk cId="1078406503" sldId="282"/>
        </pc:sldMkLst>
      </pc:sldChg>
      <pc:sldChg chg="modNotesTx">
        <pc:chgData name="Donnamarie Richmond" userId="ddb30843-d6ff-4536-8714-330f167a1996" providerId="ADAL" clId="{989A9E29-7687-437A-B8F7-F4ED3B7D1371}" dt="2021-09-22T15:33:14.019" v="4" actId="255"/>
        <pc:sldMkLst>
          <pc:docMk/>
          <pc:sldMk cId="1800554828" sldId="283"/>
        </pc:sldMkLst>
      </pc:sldChg>
      <pc:sldChg chg="modNotesTx">
        <pc:chgData name="Donnamarie Richmond" userId="ddb30843-d6ff-4536-8714-330f167a1996" providerId="ADAL" clId="{989A9E29-7687-437A-B8F7-F4ED3B7D1371}" dt="2021-09-22T15:34:37.374" v="14" actId="255"/>
        <pc:sldMkLst>
          <pc:docMk/>
          <pc:sldMk cId="4000387202" sldId="287"/>
        </pc:sldMkLst>
      </pc:sldChg>
      <pc:sldChg chg="modNotesTx">
        <pc:chgData name="Donnamarie Richmond" userId="ddb30843-d6ff-4536-8714-330f167a1996" providerId="ADAL" clId="{989A9E29-7687-437A-B8F7-F4ED3B7D1371}" dt="2021-09-22T15:33:47.877" v="6" actId="20577"/>
        <pc:sldMkLst>
          <pc:docMk/>
          <pc:sldMk cId="2112224283" sldId="289"/>
        </pc:sldMkLst>
      </pc:sldChg>
      <pc:sldChg chg="modNotesTx">
        <pc:chgData name="Donnamarie Richmond" userId="ddb30843-d6ff-4536-8714-330f167a1996" providerId="ADAL" clId="{989A9E29-7687-437A-B8F7-F4ED3B7D1371}" dt="2021-09-22T15:34:13.759" v="10" actId="20577"/>
        <pc:sldMkLst>
          <pc:docMk/>
          <pc:sldMk cId="3721851554" sldId="290"/>
        </pc:sldMkLst>
      </pc:sldChg>
      <pc:sldChg chg="modNotesTx">
        <pc:chgData name="Donnamarie Richmond" userId="ddb30843-d6ff-4536-8714-330f167a1996" providerId="ADAL" clId="{989A9E29-7687-437A-B8F7-F4ED3B7D1371}" dt="2021-09-22T15:34:30.893" v="13" actId="20577"/>
        <pc:sldMkLst>
          <pc:docMk/>
          <pc:sldMk cId="1144264557" sldId="291"/>
        </pc:sldMkLst>
      </pc:sldChg>
      <pc:sldChg chg="modNotesTx">
        <pc:chgData name="Donnamarie Richmond" userId="ddb30843-d6ff-4536-8714-330f167a1996" providerId="ADAL" clId="{989A9E29-7687-437A-B8F7-F4ED3B7D1371}" dt="2021-09-22T15:34:42.492" v="15" actId="255"/>
        <pc:sldMkLst>
          <pc:docMk/>
          <pc:sldMk cId="2360282599" sldId="293"/>
        </pc:sldMkLst>
      </pc:sldChg>
    </pc:docChg>
  </pc:docChgLst>
  <pc:docChgLst>
    <pc:chgData name="Donnamarie Richmond" userId="S::drichmond@naplesgarden.org::ddb30843-d6ff-4536-8714-330f167a1996" providerId="AD" clId="Web-{ECDECE57-E210-9649-1C8D-ACCB9E8B2450}"/>
    <pc:docChg chg="addSld delSld">
      <pc:chgData name="Donnamarie Richmond" userId="S::drichmond@naplesgarden.org::ddb30843-d6ff-4536-8714-330f167a1996" providerId="AD" clId="Web-{ECDECE57-E210-9649-1C8D-ACCB9E8B2450}" dt="2023-04-24T16:22:20.562" v="5"/>
      <pc:docMkLst>
        <pc:docMk/>
      </pc:docMkLst>
      <pc:sldChg chg="del">
        <pc:chgData name="Donnamarie Richmond" userId="S::drichmond@naplesgarden.org::ddb30843-d6ff-4536-8714-330f167a1996" providerId="AD" clId="Web-{ECDECE57-E210-9649-1C8D-ACCB9E8B2450}" dt="2023-04-24T16:22:20.562" v="5"/>
        <pc:sldMkLst>
          <pc:docMk/>
          <pc:sldMk cId="1663860703" sldId="279"/>
        </pc:sldMkLst>
      </pc:sldChg>
      <pc:sldChg chg="del">
        <pc:chgData name="Donnamarie Richmond" userId="S::drichmond@naplesgarden.org::ddb30843-d6ff-4536-8714-330f167a1996" providerId="AD" clId="Web-{ECDECE57-E210-9649-1C8D-ACCB9E8B2450}" dt="2023-04-24T16:22:13.655" v="4"/>
        <pc:sldMkLst>
          <pc:docMk/>
          <pc:sldMk cId="1078406503" sldId="282"/>
        </pc:sldMkLst>
      </pc:sldChg>
      <pc:sldChg chg="add">
        <pc:chgData name="Donnamarie Richmond" userId="S::drichmond@naplesgarden.org::ddb30843-d6ff-4536-8714-330f167a1996" providerId="AD" clId="Web-{ECDECE57-E210-9649-1C8D-ACCB9E8B2450}" dt="2023-04-24T16:22:07.874" v="0"/>
        <pc:sldMkLst>
          <pc:docMk/>
          <pc:sldMk cId="435327711" sldId="294"/>
        </pc:sldMkLst>
      </pc:sldChg>
      <pc:sldChg chg="add">
        <pc:chgData name="Donnamarie Richmond" userId="S::drichmond@naplesgarden.org::ddb30843-d6ff-4536-8714-330f167a1996" providerId="AD" clId="Web-{ECDECE57-E210-9649-1C8D-ACCB9E8B2450}" dt="2023-04-24T16:22:08.077" v="1"/>
        <pc:sldMkLst>
          <pc:docMk/>
          <pc:sldMk cId="343174624" sldId="295"/>
        </pc:sldMkLst>
      </pc:sldChg>
      <pc:sldChg chg="add">
        <pc:chgData name="Donnamarie Richmond" userId="S::drichmond@naplesgarden.org::ddb30843-d6ff-4536-8714-330f167a1996" providerId="AD" clId="Web-{ECDECE57-E210-9649-1C8D-ACCB9E8B2450}" dt="2023-04-24T16:22:08.280" v="2"/>
        <pc:sldMkLst>
          <pc:docMk/>
          <pc:sldMk cId="2805815403" sldId="296"/>
        </pc:sldMkLst>
      </pc:sldChg>
      <pc:sldChg chg="add">
        <pc:chgData name="Donnamarie Richmond" userId="S::drichmond@naplesgarden.org::ddb30843-d6ff-4536-8714-330f167a1996" providerId="AD" clId="Web-{ECDECE57-E210-9649-1C8D-ACCB9E8B2450}" dt="2023-04-24T16:22:08.389" v="3"/>
        <pc:sldMkLst>
          <pc:docMk/>
          <pc:sldMk cId="3605327086"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DFD81-36DD-4348-B212-B3A38829D84E}"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4975-86DB-4806-A499-C592D95B4D47}" type="slidenum">
              <a:rPr lang="en-US" smtClean="0"/>
              <a:t>‹#›</a:t>
            </a:fld>
            <a:endParaRPr lang="en-US"/>
          </a:p>
        </p:txBody>
      </p:sp>
    </p:spTree>
    <p:extLst>
      <p:ext uri="{BB962C8B-B14F-4D97-AF65-F5344CB8AC3E}">
        <p14:creationId xmlns:p14="http://schemas.microsoft.com/office/powerpoint/2010/main" val="34770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Buckle up folks we’re about to get ARTSY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A2A0B-2325-49AA-A195-1DC1BA66A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Color helps plants and animals survive in the wild in three major ways: by aiding in reproduction, hiding from predators, and acting as a warning for defense. </a:t>
            </a:r>
          </a:p>
          <a:p>
            <a:pPr marL="0" indent="0">
              <a:buFontTx/>
              <a:buNone/>
            </a:pPr>
            <a:endParaRPr lang="en-US" sz="1100"/>
          </a:p>
          <a:p>
            <a:r>
              <a:rPr lang="en-US" sz="1100"/>
              <a:t>Camouflage</a:t>
            </a:r>
          </a:p>
          <a:p>
            <a:pPr marL="171450" indent="-171450">
              <a:buFontTx/>
              <a:buChar char="-"/>
            </a:pPr>
            <a:r>
              <a:rPr lang="en-US" sz="1100">
                <a:cs typeface="Calibri"/>
              </a:rPr>
              <a:t>A plant’s or animal’s best defense against getting eating is to disappear.</a:t>
            </a:r>
          </a:p>
          <a:p>
            <a:pPr marL="171450" indent="-171450">
              <a:buFontTx/>
              <a:buChar char="-"/>
            </a:pPr>
            <a:r>
              <a:rPr lang="en-US" sz="1100">
                <a:cs typeface="Calibri"/>
              </a:rPr>
              <a:t>Green anoles can change the shade of their skin to match their surrounding environment so they can blend into the background.</a:t>
            </a:r>
          </a:p>
          <a:p>
            <a:pPr marL="171450" indent="-171450">
              <a:buFontTx/>
              <a:buChar char="-"/>
            </a:pPr>
            <a:r>
              <a:rPr lang="en-US" sz="1100">
                <a:cs typeface="Calibri"/>
              </a:rPr>
              <a:t>A monk orchid’s mottled pattern make them hard to spot against the forest floor, and even deters herbivorous insects from snacking on the leaves. </a:t>
            </a:r>
          </a:p>
          <a:p>
            <a:pPr marL="171450" indent="-171450">
              <a:buFontTx/>
              <a:buChar char="-"/>
            </a:pPr>
            <a:r>
              <a:rPr lang="en-US" sz="1100">
                <a:cs typeface="Calibri"/>
              </a:rPr>
              <a:t>Just like anoles, tree frogs range in color from green to gray based on where they live. This makes them almost invisible to hungry predators, especially when they flatten themselves against a surface and lie very still. </a:t>
            </a:r>
          </a:p>
        </p:txBody>
      </p:sp>
      <p:sp>
        <p:nvSpPr>
          <p:cNvPr id="4" name="Slide Number Placeholder 3"/>
          <p:cNvSpPr>
            <a:spLocks noGrp="1"/>
          </p:cNvSpPr>
          <p:nvPr>
            <p:ph type="sldNum" sz="quarter" idx="5"/>
          </p:nvPr>
        </p:nvSpPr>
        <p:spPr/>
        <p:txBody>
          <a:bodyPr/>
          <a:lstStyle/>
          <a:p>
            <a:fld id="{0BFE4975-86DB-4806-A499-C592D95B4D47}" type="slidenum">
              <a:rPr lang="en-US" smtClean="0"/>
              <a:t>9</a:t>
            </a:fld>
            <a:endParaRPr lang="en-US"/>
          </a:p>
        </p:txBody>
      </p:sp>
    </p:spTree>
    <p:extLst>
      <p:ext uri="{BB962C8B-B14F-4D97-AF65-F5344CB8AC3E}">
        <p14:creationId xmlns:p14="http://schemas.microsoft.com/office/powerpoint/2010/main" val="211382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Color helps plants and animals survive in the wild in three major ways: by aiding in reproduction, hiding from predators, and acting as a warning for defense. </a:t>
            </a:r>
          </a:p>
          <a:p>
            <a:endParaRPr lang="en-US" sz="1100">
              <a:cs typeface="Calibri"/>
            </a:endParaRPr>
          </a:p>
          <a:p>
            <a:r>
              <a:rPr lang="en-US" sz="1100"/>
              <a:t>Defense </a:t>
            </a:r>
          </a:p>
          <a:p>
            <a:pPr marL="171450" indent="-171450">
              <a:buFontTx/>
              <a:buChar char="-"/>
            </a:pPr>
            <a:r>
              <a:rPr lang="en-US" sz="1100"/>
              <a:t>Color in nature can also act as a warning to stay away. </a:t>
            </a:r>
          </a:p>
          <a:p>
            <a:pPr marL="171450" indent="-171450">
              <a:buFontTx/>
              <a:buChar char="-"/>
            </a:pPr>
            <a:r>
              <a:rPr lang="en-US" sz="1100"/>
              <a:t>Bright reds and oranges are usually indicators that something is poisonous.</a:t>
            </a:r>
          </a:p>
          <a:p>
            <a:pPr marL="171450" indent="-171450">
              <a:buFontTx/>
              <a:buChar char="-"/>
            </a:pPr>
            <a:r>
              <a:rPr lang="en-US" sz="1100"/>
              <a:t>Atala butterflies eat the poisonous </a:t>
            </a:r>
            <a:r>
              <a:rPr lang="en-US" sz="1100" err="1"/>
              <a:t>coontie</a:t>
            </a:r>
            <a:r>
              <a:rPr lang="en-US" sz="1100"/>
              <a:t> plant (Zamia integrifolia) when they are caterpillars. The poison they ingest stays in their tissues throughout metamorphosis and carries over into adulthood. Their bright orange color warns potential predators that these caterpillars and butterflies are a deadly last meal. </a:t>
            </a:r>
          </a:p>
          <a:p>
            <a:pPr marL="171450" indent="-171450">
              <a:buFontTx/>
              <a:buChar char="-"/>
            </a:pPr>
            <a:r>
              <a:rPr lang="en-US" sz="1100"/>
              <a:t>Plants use the same colorful tricks to keep animals away. Coffee berries are bright red to scare away mammals and to attract birds. While we may enjoy a nice cup of joe, caffeine is poisonous to other mammals and the bright red of coffee berries keeps them far away from the plant. </a:t>
            </a:r>
          </a:p>
        </p:txBody>
      </p:sp>
      <p:sp>
        <p:nvSpPr>
          <p:cNvPr id="4" name="Slide Number Placeholder 3"/>
          <p:cNvSpPr>
            <a:spLocks noGrp="1"/>
          </p:cNvSpPr>
          <p:nvPr>
            <p:ph type="sldNum" sz="quarter" idx="5"/>
          </p:nvPr>
        </p:nvSpPr>
        <p:spPr/>
        <p:txBody>
          <a:bodyPr/>
          <a:lstStyle/>
          <a:p>
            <a:fld id="{0BFE4975-86DB-4806-A499-C592D95B4D47}" type="slidenum">
              <a:rPr lang="en-US" smtClean="0"/>
              <a:t>10</a:t>
            </a:fld>
            <a:endParaRPr lang="en-US"/>
          </a:p>
        </p:txBody>
      </p:sp>
    </p:spTree>
    <p:extLst>
      <p:ext uri="{BB962C8B-B14F-4D97-AF65-F5344CB8AC3E}">
        <p14:creationId xmlns:p14="http://schemas.microsoft.com/office/powerpoint/2010/main" val="2179425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Bee Vision!</a:t>
            </a:r>
          </a:p>
          <a:p>
            <a:r>
              <a:rPr lang="en-US" sz="1100"/>
              <a:t>In many bee-pollinated flowers there is a region of low ultraviolet reflectance near the center of each petal. Bees can see this contrasting ultraviolet pattern, which helps guide them to the center of the flower. </a:t>
            </a:r>
          </a:p>
          <a:p>
            <a:endParaRPr lang="en-US" sz="1100"/>
          </a:p>
          <a:p>
            <a:endParaRPr lang="en-US" sz="1100"/>
          </a:p>
          <a:p>
            <a:r>
              <a:rPr lang="en-US" sz="1100"/>
              <a:t>Photo credit:</a:t>
            </a:r>
          </a:p>
          <a:p>
            <a:pPr marL="228600" indent="-228600">
              <a:buAutoNum type="arabicPeriod"/>
            </a:pPr>
            <a:r>
              <a:rPr lang="en-US" sz="1100"/>
              <a:t>Bjorn </a:t>
            </a:r>
            <a:r>
              <a:rPr lang="en-US" sz="1100" err="1"/>
              <a:t>Roslett</a:t>
            </a:r>
            <a:r>
              <a:rPr lang="en-US" sz="1100"/>
              <a:t> / Science Photo Library</a:t>
            </a:r>
          </a:p>
          <a:p>
            <a:pPr marL="228600" indent="-228600">
              <a:buAutoNum type="arabicPeriod"/>
            </a:pPr>
            <a:r>
              <a:rPr lang="en-US" sz="1100"/>
              <a:t>PBS </a:t>
            </a:r>
          </a:p>
        </p:txBody>
      </p:sp>
      <p:sp>
        <p:nvSpPr>
          <p:cNvPr id="4" name="Slide Number Placeholder 3"/>
          <p:cNvSpPr>
            <a:spLocks noGrp="1"/>
          </p:cNvSpPr>
          <p:nvPr>
            <p:ph type="sldNum" sz="quarter" idx="5"/>
          </p:nvPr>
        </p:nvSpPr>
        <p:spPr/>
        <p:txBody>
          <a:bodyPr/>
          <a:lstStyle/>
          <a:p>
            <a:fld id="{0BFE4975-86DB-4806-A499-C592D95B4D47}" type="slidenum">
              <a:rPr lang="en-US" smtClean="0"/>
              <a:t>11</a:t>
            </a:fld>
            <a:endParaRPr lang="en-US"/>
          </a:p>
        </p:txBody>
      </p:sp>
    </p:spTree>
    <p:extLst>
      <p:ext uri="{BB962C8B-B14F-4D97-AF65-F5344CB8AC3E}">
        <p14:creationId xmlns:p14="http://schemas.microsoft.com/office/powerpoint/2010/main" val="3076614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Bee Vision!</a:t>
            </a:r>
          </a:p>
          <a:p>
            <a:r>
              <a:rPr lang="en-US" sz="1100"/>
              <a:t>In many bee-pollinated flowers there is a region of low ultraviolet reflectance near the center of each petal. Bees can see this contrasting ultraviolet pattern, which helps guide them to the center of the flower. </a:t>
            </a:r>
          </a:p>
          <a:p>
            <a:endParaRPr lang="en-US" sz="1100"/>
          </a:p>
          <a:p>
            <a:endParaRPr lang="en-US" sz="1100"/>
          </a:p>
          <a:p>
            <a:r>
              <a:rPr lang="en-US" sz="1100"/>
              <a:t>Photo credit:</a:t>
            </a:r>
          </a:p>
          <a:p>
            <a:pPr marL="228600" indent="-228600">
              <a:buAutoNum type="arabicPeriod"/>
            </a:pPr>
            <a:r>
              <a:rPr lang="en-US" sz="1100"/>
              <a:t>Bjorn </a:t>
            </a:r>
            <a:r>
              <a:rPr lang="en-US" sz="1100" err="1"/>
              <a:t>Roslett</a:t>
            </a:r>
            <a:r>
              <a:rPr lang="en-US" sz="1100"/>
              <a:t> / Science Photo Library</a:t>
            </a:r>
          </a:p>
          <a:p>
            <a:pPr marL="228600" indent="-228600">
              <a:buAutoNum type="arabicPeriod"/>
            </a:pPr>
            <a:r>
              <a:rPr lang="en-US" sz="1100"/>
              <a:t>PBS </a:t>
            </a:r>
          </a:p>
        </p:txBody>
      </p:sp>
      <p:sp>
        <p:nvSpPr>
          <p:cNvPr id="4" name="Slide Number Placeholder 3"/>
          <p:cNvSpPr>
            <a:spLocks noGrp="1"/>
          </p:cNvSpPr>
          <p:nvPr>
            <p:ph type="sldNum" sz="quarter" idx="5"/>
          </p:nvPr>
        </p:nvSpPr>
        <p:spPr/>
        <p:txBody>
          <a:bodyPr/>
          <a:lstStyle/>
          <a:p>
            <a:fld id="{0BFE4975-86DB-4806-A499-C592D95B4D47}" type="slidenum">
              <a:rPr lang="en-US" smtClean="0"/>
              <a:t>12</a:t>
            </a:fld>
            <a:endParaRPr lang="en-US"/>
          </a:p>
        </p:txBody>
      </p:sp>
    </p:spTree>
    <p:extLst>
      <p:ext uri="{BB962C8B-B14F-4D97-AF65-F5344CB8AC3E}">
        <p14:creationId xmlns:p14="http://schemas.microsoft.com/office/powerpoint/2010/main" val="34896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For Homework:</a:t>
            </a:r>
          </a:p>
          <a:p>
            <a:pPr algn="l" rtl="0" fontAlgn="base">
              <a:buFont typeface="Arial" panose="020B0604020202020204" pitchFamily="34" charset="0"/>
              <a:buNone/>
            </a:pPr>
            <a:r>
              <a:rPr lang="en-US" sz="1100" b="0" i="0">
                <a:solidFill>
                  <a:srgbClr val="000000"/>
                </a:solidFill>
                <a:effectLst/>
                <a:latin typeface="Calibri" panose="020F0502020204030204" pitchFamily="34" charset="0"/>
              </a:rPr>
              <a:t>Make your own color wheel using your watercolor pencils. Choose two complimentary colors from the wheel your pencil kit. Draw a simple object (such as a flower, leaf, or fruit) using only the two colors you chose. </a:t>
            </a:r>
          </a:p>
          <a:p>
            <a:pPr marL="285750" indent="-285750" algn="l" rtl="0" fontAlgn="base">
              <a:buFontTx/>
              <a:buChar char="-"/>
            </a:pPr>
            <a:r>
              <a:rPr lang="en-US" sz="1100" b="0" i="0">
                <a:solidFill>
                  <a:srgbClr val="000000"/>
                </a:solidFill>
                <a:effectLst/>
                <a:latin typeface="Calibri" panose="020F0502020204030204" pitchFamily="34" charset="0"/>
              </a:rPr>
              <a:t>Writing prompt: observe something in nature for 5 minutes and write three short bullet points or sentences about what you observed. </a:t>
            </a:r>
          </a:p>
          <a:p>
            <a:pPr marL="285750" indent="-285750" algn="l" rtl="0" fontAlgn="base">
              <a:buFontTx/>
              <a:buChar char="-"/>
            </a:pPr>
            <a:r>
              <a:rPr lang="en-US" sz="1100" b="0" i="0">
                <a:solidFill>
                  <a:srgbClr val="000000"/>
                </a:solidFill>
                <a:effectLst/>
                <a:latin typeface="Calibri" panose="020F0502020204030204" pitchFamily="34" charset="0"/>
              </a:rPr>
              <a:t>Try to answer these questions: How many colors can you identify? Do the colors blend or are there sharp contrasts? What do the colors remind you of? </a:t>
            </a:r>
          </a:p>
          <a:p>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13</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100" b="0" i="0">
                <a:solidFill>
                  <a:srgbClr val="000000"/>
                </a:solidFill>
                <a:effectLst/>
                <a:latin typeface="Calibri" panose="020F0502020204030204" pitchFamily="34" charset="0"/>
              </a:rPr>
              <a:t>Choose a color from your watercolor pencils that reflects the mood you’re in today, or choose one at random </a:t>
            </a:r>
          </a:p>
          <a:p>
            <a:pPr marL="285750" indent="-285750" algn="l" rtl="0" fontAlgn="base">
              <a:buFontTx/>
              <a:buChar char="-"/>
            </a:pPr>
            <a:r>
              <a:rPr lang="en-US" sz="1100" b="0" i="0">
                <a:solidFill>
                  <a:srgbClr val="000000"/>
                </a:solidFill>
                <a:effectLst/>
                <a:latin typeface="Calibri" panose="020F0502020204030204" pitchFamily="34" charset="0"/>
              </a:rPr>
              <a:t>Make a small drawing or write a few sentences of the first thing that comes to mind when you think of the word “nature”, using the color you chose </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US" sz="1100">
                <a:solidFill>
                  <a:srgbClr val="000000"/>
                </a:solidFill>
                <a:latin typeface="Calibri" panose="020F0502020204030204" pitchFamily="34" charset="0"/>
              </a:rPr>
              <a:t>Choose two volunteers: Did your color have an affect on what you drew or wrote?</a:t>
            </a:r>
            <a:r>
              <a:rPr lang="en-US" sz="1100" b="0" i="0">
                <a:solidFill>
                  <a:srgbClr val="000000"/>
                </a:solidFill>
                <a:effectLst/>
                <a:latin typeface="Calibri" panose="020F0502020204030204" pitchFamily="34" charset="0"/>
              </a:rPr>
              <a:t> Would a different color have had a different effect? Share your warm-up page and thoughts with other classmates (on Google Classroom if we don’t have time). If you want to discuss this warm-up further, come to the mid week meet up or log in early next class for social time. </a:t>
            </a:r>
          </a:p>
          <a:p>
            <a:endParaRPr lang="en-US"/>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0" i="0" dirty="0">
                <a:solidFill>
                  <a:srgbClr val="000000"/>
                </a:solidFill>
                <a:effectLst/>
                <a:latin typeface="+mn-lt"/>
              </a:rPr>
              <a:t>Using a color wheel will help you understand color relationships. Understanding color relationships will help you choose which colors to mix, how to desaturate colors when needed, how to create color harmony in your work, and how to add a little spice/flair/drama.  </a:t>
            </a:r>
          </a:p>
          <a:p>
            <a:pPr algn="l" rtl="0" fontAlgn="base">
              <a:buFont typeface="Arial" panose="020B0604020202020204" pitchFamily="34" charset="0"/>
              <a:buNone/>
            </a:pPr>
            <a:endParaRPr lang="en-US" sz="1200" b="0" i="0" dirty="0">
              <a:solidFill>
                <a:srgbClr val="000000"/>
              </a:solidFill>
              <a:effectLst/>
              <a:latin typeface="+mn-lt"/>
            </a:endParaRPr>
          </a:p>
          <a:p>
            <a:pPr algn="l" rtl="0" fontAlgn="base">
              <a:buFont typeface="Arial" panose="020B0604020202020204" pitchFamily="34" charset="0"/>
              <a:buNone/>
            </a:pPr>
            <a:r>
              <a:rPr lang="en-US" sz="1200" b="0" i="0" dirty="0">
                <a:solidFill>
                  <a:srgbClr val="000000"/>
                </a:solidFill>
                <a:effectLst/>
                <a:latin typeface="+mn-lt"/>
              </a:rPr>
              <a:t>Color wheel is broken down into three main levels: primary, secondary, tertiary  </a:t>
            </a:r>
          </a:p>
          <a:p>
            <a:pPr marL="285750" indent="-285750" algn="l" rtl="0" fontAlgn="base">
              <a:buFontTx/>
              <a:buChar char="-"/>
            </a:pPr>
            <a:r>
              <a:rPr lang="en-US" sz="1200" b="0" i="0" dirty="0">
                <a:solidFill>
                  <a:srgbClr val="000000"/>
                </a:solidFill>
                <a:effectLst/>
                <a:latin typeface="+mn-lt"/>
              </a:rPr>
              <a:t>Primary: red, yellow, blue </a:t>
            </a:r>
          </a:p>
          <a:p>
            <a:pPr marL="285750" indent="-285750" algn="l" rtl="0" fontAlgn="base">
              <a:buFontTx/>
              <a:buChar char="-"/>
            </a:pPr>
            <a:r>
              <a:rPr lang="en-US" sz="1200" b="0" i="0" dirty="0">
                <a:solidFill>
                  <a:srgbClr val="000000"/>
                </a:solidFill>
                <a:effectLst/>
                <a:latin typeface="+mn-lt"/>
              </a:rPr>
              <a:t>Secondary: </a:t>
            </a:r>
            <a:r>
              <a:rPr lang="en-US" sz="1200" b="0" i="0" dirty="0" err="1">
                <a:solidFill>
                  <a:srgbClr val="000000"/>
                </a:solidFill>
                <a:effectLst/>
                <a:latin typeface="+mn-lt"/>
              </a:rPr>
              <a:t>red+yellow</a:t>
            </a:r>
            <a:r>
              <a:rPr lang="en-US" sz="1200" b="0" i="0" dirty="0">
                <a:solidFill>
                  <a:srgbClr val="000000"/>
                </a:solidFill>
                <a:effectLst/>
                <a:latin typeface="+mn-lt"/>
              </a:rPr>
              <a:t> = orange; </a:t>
            </a:r>
            <a:r>
              <a:rPr lang="en-US" sz="1200" b="0" i="0" dirty="0" err="1">
                <a:solidFill>
                  <a:srgbClr val="000000"/>
                </a:solidFill>
                <a:effectLst/>
                <a:latin typeface="+mn-lt"/>
              </a:rPr>
              <a:t>yellow+blue</a:t>
            </a:r>
            <a:r>
              <a:rPr lang="en-US" sz="1200" b="0" i="0" dirty="0">
                <a:solidFill>
                  <a:srgbClr val="000000"/>
                </a:solidFill>
                <a:effectLst/>
                <a:latin typeface="+mn-lt"/>
              </a:rPr>
              <a:t> = green, </a:t>
            </a:r>
            <a:r>
              <a:rPr lang="en-US" sz="1200" b="0" i="0" dirty="0" err="1">
                <a:solidFill>
                  <a:srgbClr val="000000"/>
                </a:solidFill>
                <a:effectLst/>
                <a:latin typeface="+mn-lt"/>
              </a:rPr>
              <a:t>blue+red</a:t>
            </a:r>
            <a:r>
              <a:rPr lang="en-US" sz="1200" b="0" i="0" dirty="0">
                <a:solidFill>
                  <a:srgbClr val="000000"/>
                </a:solidFill>
                <a:effectLst/>
                <a:latin typeface="+mn-lt"/>
              </a:rPr>
              <a:t> = purple </a:t>
            </a:r>
          </a:p>
          <a:p>
            <a:pPr marL="285750" indent="-285750" algn="l" rtl="0" fontAlgn="base">
              <a:buFontTx/>
              <a:buChar char="-"/>
            </a:pPr>
            <a:r>
              <a:rPr lang="en-US" sz="1200" b="0" i="0" dirty="0">
                <a:solidFill>
                  <a:srgbClr val="000000"/>
                </a:solidFill>
                <a:effectLst/>
                <a:latin typeface="+mn-lt"/>
              </a:rPr>
              <a:t>Tertiary: the in-between colors such as yellow-green, red-orange, or purple-blue </a:t>
            </a:r>
          </a:p>
          <a:p>
            <a:pPr marL="285750" indent="-285750" algn="l" rtl="0" fontAlgn="base">
              <a:buFontTx/>
              <a:buChar char="-"/>
            </a:pPr>
            <a:endParaRPr lang="en-US" sz="1200" b="0" i="0" dirty="0">
              <a:solidFill>
                <a:srgbClr val="000000"/>
              </a:solidFill>
              <a:effectLst/>
              <a:latin typeface="+mn-lt"/>
            </a:endParaRPr>
          </a:p>
          <a:p>
            <a:pPr marL="0" indent="0" algn="l" rtl="0" fontAlgn="base">
              <a:buFontTx/>
              <a:buNone/>
            </a:pPr>
            <a:r>
              <a:rPr lang="en-US" sz="1200" b="0" i="0" dirty="0">
                <a:solidFill>
                  <a:srgbClr val="000000"/>
                </a:solidFill>
                <a:effectLst/>
                <a:latin typeface="+mn-lt"/>
              </a:rPr>
              <a:t>Next, we’re going to look at four of the most prevalent color relationships: complementary, analogous, monochromatic, and temperature. </a:t>
            </a:r>
          </a:p>
          <a:p>
            <a:pPr algn="l" rtl="0" fontAlgn="base">
              <a:buFont typeface="Arial" panose="020B0604020202020204" pitchFamily="34" charset="0"/>
              <a:buNone/>
            </a:pPr>
            <a:endParaRPr lang="en-US" sz="12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0BFE4975-86DB-4806-A499-C592D95B4D47}" type="slidenum">
              <a:rPr lang="en-US" smtClean="0"/>
              <a:t>5</a:t>
            </a:fld>
            <a:endParaRPr lang="en-US"/>
          </a:p>
        </p:txBody>
      </p:sp>
    </p:spTree>
    <p:extLst>
      <p:ext uri="{BB962C8B-B14F-4D97-AF65-F5344CB8AC3E}">
        <p14:creationId xmlns:p14="http://schemas.microsoft.com/office/powerpoint/2010/main" val="3053175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Complementary colors are two colors opposite of each other on the color wheel. They create visual drama. </a:t>
            </a:r>
          </a:p>
          <a:p>
            <a:pPr marL="285750" indent="-285750" algn="l" rtl="0" fontAlgn="base">
              <a:buFontTx/>
              <a:buChar char="-"/>
            </a:pPr>
            <a:r>
              <a:rPr lang="en-US" sz="1200" b="0" i="0" dirty="0">
                <a:solidFill>
                  <a:srgbClr val="000000"/>
                </a:solidFill>
                <a:effectLst/>
                <a:latin typeface="Calibri" panose="020F0502020204030204" pitchFamily="34" charset="0"/>
              </a:rPr>
              <a:t>Yellow and purple, blue and orange, red and green</a:t>
            </a:r>
          </a:p>
          <a:p>
            <a:pPr marL="285750" indent="-285750" algn="l" rtl="0" fontAlgn="base">
              <a:buFontTx/>
              <a:buChar char="-"/>
            </a:pPr>
            <a:r>
              <a:rPr lang="en-US" sz="1200" b="0" i="0" dirty="0">
                <a:solidFill>
                  <a:srgbClr val="000000"/>
                </a:solidFill>
                <a:effectLst/>
                <a:latin typeface="Calibri" panose="020F0502020204030204" pitchFamily="34" charset="0"/>
              </a:rPr>
              <a:t>You’ll find complimentary colors everywhere in advertising! Your favorite sports team likely uses complimentary colors in their color scheme.  </a:t>
            </a:r>
          </a:p>
          <a:p>
            <a:pPr marL="0" indent="0" algn="l" rtl="0" fontAlgn="base">
              <a:buFontTx/>
              <a:buNone/>
            </a:pPr>
            <a:endParaRPr lang="en-US" sz="12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Analogous colors are three colors next to each other on the color wheel. They create color harmony and are often what you’d see in nature. </a:t>
            </a:r>
          </a:p>
          <a:p>
            <a:pPr marL="285750" indent="-285750" algn="l" rtl="0" fontAlgn="base">
              <a:buFontTx/>
              <a:buChar char="-"/>
            </a:pPr>
            <a:r>
              <a:rPr lang="en-US" sz="1200" b="0" i="0" dirty="0">
                <a:solidFill>
                  <a:srgbClr val="000000"/>
                </a:solidFill>
                <a:effectLst/>
                <a:latin typeface="Calibri" panose="020F0502020204030204" pitchFamily="34" charset="0"/>
              </a:rPr>
              <a:t>Always let one color dominate, and use its analogous colors to create depth </a:t>
            </a: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0" indent="0" algn="l" rtl="0" fontAlgn="base">
              <a:buFontTx/>
              <a:buNone/>
            </a:pPr>
            <a:r>
              <a:rPr lang="en-US" sz="1200" b="0" i="0" dirty="0">
                <a:solidFill>
                  <a:srgbClr val="000000"/>
                </a:solidFill>
                <a:effectLst/>
                <a:latin typeface="Calibri" panose="020F0502020204030204" pitchFamily="34" charset="0"/>
              </a:rPr>
              <a:t>Where do you see the use of complimentary and analogous colors in these journal pages? What effect does it have on how you view these images?</a:t>
            </a:r>
          </a:p>
          <a:p>
            <a:endParaRPr lang="en-US" dirty="0"/>
          </a:p>
        </p:txBody>
      </p:sp>
      <p:sp>
        <p:nvSpPr>
          <p:cNvPr id="4" name="Slide Number Placeholder 3"/>
          <p:cNvSpPr>
            <a:spLocks noGrp="1"/>
          </p:cNvSpPr>
          <p:nvPr>
            <p:ph type="sldNum" sz="quarter" idx="5"/>
          </p:nvPr>
        </p:nvSpPr>
        <p:spPr/>
        <p:txBody>
          <a:bodyPr/>
          <a:lstStyle/>
          <a:p>
            <a:fld id="{0BFE4975-86DB-4806-A499-C592D95B4D47}" type="slidenum">
              <a:rPr lang="en-US" smtClean="0"/>
              <a:t>5</a:t>
            </a:fld>
            <a:endParaRPr lang="en-US"/>
          </a:p>
        </p:txBody>
      </p:sp>
    </p:spTree>
    <p:extLst>
      <p:ext uri="{BB962C8B-B14F-4D97-AF65-F5344CB8AC3E}">
        <p14:creationId xmlns:p14="http://schemas.microsoft.com/office/powerpoint/2010/main" val="370518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131"/>
                </a:solidFill>
                <a:effectLst/>
                <a:latin typeface="+mn-lt"/>
              </a:rPr>
              <a:t>Monochrome means one color, so in relation to art, a monochrome artwork is one that includes only one color.</a:t>
            </a:r>
          </a:p>
          <a:p>
            <a:pPr marL="171450" indent="-171450">
              <a:buFontTx/>
              <a:buChar char="-"/>
            </a:pPr>
            <a:r>
              <a:rPr lang="en-US" b="0" i="0" dirty="0">
                <a:solidFill>
                  <a:srgbClr val="313131"/>
                </a:solidFill>
                <a:effectLst/>
                <a:latin typeface="+mn-lt"/>
              </a:rPr>
              <a:t>You can use the full range of value from one color to create depth in a monochromatic artwork.</a:t>
            </a:r>
          </a:p>
          <a:p>
            <a:pPr marL="171450" indent="-171450">
              <a:buFontTx/>
              <a:buChar char="-"/>
            </a:pPr>
            <a:r>
              <a:rPr lang="en-US" b="0" i="0" dirty="0">
                <a:solidFill>
                  <a:srgbClr val="313131"/>
                </a:solidFill>
                <a:effectLst/>
                <a:latin typeface="+mn-lt"/>
              </a:rPr>
              <a:t>Adding more pigment will give you a darker hue, while adding more water will give you a lighter hue.</a:t>
            </a:r>
          </a:p>
          <a:p>
            <a:pPr marL="171450" indent="-171450">
              <a:buFontTx/>
              <a:buChar char="-"/>
            </a:pPr>
            <a:r>
              <a:rPr lang="en-US" b="0" i="0" dirty="0">
                <a:solidFill>
                  <a:srgbClr val="313131"/>
                </a:solidFill>
                <a:effectLst/>
                <a:latin typeface="+mn-lt"/>
              </a:rPr>
              <a:t>Why use a monochromatic color scheme? The use of monochrome can reduce a painting to its simplest form so that the focus of the artwork is on the pure physical elements of form and texture. It is also a great way to practice using the different values of a color. </a:t>
            </a:r>
            <a:endParaRPr lang="es-CO" dirty="0">
              <a:latin typeface="+mn-lt"/>
            </a:endParaRPr>
          </a:p>
        </p:txBody>
      </p:sp>
      <p:sp>
        <p:nvSpPr>
          <p:cNvPr id="4" name="Slide Number Placeholder 3"/>
          <p:cNvSpPr>
            <a:spLocks noGrp="1"/>
          </p:cNvSpPr>
          <p:nvPr>
            <p:ph type="sldNum" sz="quarter" idx="5"/>
          </p:nvPr>
        </p:nvSpPr>
        <p:spPr/>
        <p:txBody>
          <a:bodyPr/>
          <a:lstStyle/>
          <a:p>
            <a:fld id="{0BFE4975-86DB-4806-A499-C592D95B4D47}" type="slidenum">
              <a:rPr lang="en-US" smtClean="0"/>
              <a:t>5</a:t>
            </a:fld>
            <a:endParaRPr lang="en-US"/>
          </a:p>
        </p:txBody>
      </p:sp>
    </p:spTree>
    <p:extLst>
      <p:ext uri="{BB962C8B-B14F-4D97-AF65-F5344CB8AC3E}">
        <p14:creationId xmlns:p14="http://schemas.microsoft.com/office/powerpoint/2010/main" val="175559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lang="en-US" b="0" i="0" dirty="0">
                <a:solidFill>
                  <a:srgbClr val="303030"/>
                </a:solidFill>
                <a:effectLst/>
                <a:latin typeface="+mn-lt"/>
              </a:rPr>
              <a:t>Color temperature refers to the level of warmth contained within a color.  Colors can be categorized as warm or cool.  Warm and cool colors will contrast well with each other.</a:t>
            </a:r>
            <a:endParaRPr lang="en-US" sz="1200" dirty="0">
              <a:latin typeface="+mn-lt"/>
            </a:endParaRPr>
          </a:p>
          <a:p>
            <a:pPr marL="0" indent="0">
              <a:lnSpc>
                <a:spcPct val="150000"/>
              </a:lnSpc>
              <a:buFont typeface="+mj-lt"/>
              <a:buNone/>
            </a:pPr>
            <a:endParaRPr lang="en-US" sz="1200" dirty="0">
              <a:latin typeface="+mn-lt"/>
            </a:endParaRPr>
          </a:p>
          <a:p>
            <a:pPr marL="457200" indent="-457200">
              <a:lnSpc>
                <a:spcPct val="150000"/>
              </a:lnSpc>
              <a:buFont typeface="+mj-lt"/>
              <a:buAutoNum type="arabicPeriod"/>
            </a:pPr>
            <a:r>
              <a:rPr lang="en-US" sz="1200" dirty="0">
                <a:latin typeface="+mn-lt"/>
              </a:rPr>
              <a:t>Warm color = using reds, yellows, and oranges to evoke warmth because these colors remind us of things like the sun, fire, or daytime. </a:t>
            </a:r>
          </a:p>
          <a:p>
            <a:pPr marL="457200" indent="-457200">
              <a:lnSpc>
                <a:spcPct val="150000"/>
              </a:lnSpc>
              <a:buFont typeface="+mj-lt"/>
              <a:buAutoNum type="arabicPeriod"/>
            </a:pPr>
            <a:r>
              <a:rPr lang="en-US" b="0" i="0" dirty="0">
                <a:solidFill>
                  <a:srgbClr val="303030"/>
                </a:solidFill>
                <a:effectLst/>
                <a:latin typeface="+mn-lt"/>
              </a:rPr>
              <a:t>Cool color = using blues, greens, and purples (violet) to evoke a cool feeling because they remind us of things like water, grass, or nighttime. </a:t>
            </a:r>
            <a:endParaRPr lang="en-US" sz="1200" dirty="0">
              <a:latin typeface="+mn-lt"/>
            </a:endParaRPr>
          </a:p>
          <a:p>
            <a:endParaRPr lang="es-CO" dirty="0"/>
          </a:p>
        </p:txBody>
      </p:sp>
      <p:sp>
        <p:nvSpPr>
          <p:cNvPr id="4" name="Slide Number Placeholder 3"/>
          <p:cNvSpPr>
            <a:spLocks noGrp="1"/>
          </p:cNvSpPr>
          <p:nvPr>
            <p:ph type="sldNum" sz="quarter" idx="5"/>
          </p:nvPr>
        </p:nvSpPr>
        <p:spPr/>
        <p:txBody>
          <a:bodyPr/>
          <a:lstStyle/>
          <a:p>
            <a:fld id="{0BFE4975-86DB-4806-A499-C592D95B4D47}" type="slidenum">
              <a:rPr lang="en-US" smtClean="0"/>
              <a:t>5</a:t>
            </a:fld>
            <a:endParaRPr lang="en-US"/>
          </a:p>
        </p:txBody>
      </p:sp>
    </p:spTree>
    <p:extLst>
      <p:ext uri="{BB962C8B-B14F-4D97-AF65-F5344CB8AC3E}">
        <p14:creationId xmlns:p14="http://schemas.microsoft.com/office/powerpoint/2010/main" val="3489550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100" b="0" i="0">
                <a:solidFill>
                  <a:srgbClr val="000000"/>
                </a:solidFill>
                <a:effectLst/>
                <a:latin typeface="Calibri" panose="020F0502020204030204" pitchFamily="34" charset="0"/>
              </a:rPr>
              <a:t>Color mixing tips: </a:t>
            </a:r>
          </a:p>
          <a:p>
            <a:pPr marL="285750" indent="-285750" fontAlgn="base">
              <a:buFont typeface="Arial"/>
              <a:buChar char="•"/>
            </a:pPr>
            <a:r>
              <a:rPr lang="en-US" sz="1100" b="0" i="0">
                <a:effectLst/>
              </a:rPr>
              <a:t>Start with a base color</a:t>
            </a:r>
            <a:r>
              <a:rPr lang="en-US" sz="1100"/>
              <a:t>. With watercolor pencils, a good way to mix is to start dry, build up color, and then add a little water at a time.</a:t>
            </a:r>
            <a:r>
              <a:rPr lang="en-US" sz="1100" b="0" i="0">
                <a:effectLst/>
              </a:rPr>
              <a:t> Remember that watercolor pencils dry quickly, so you need to blend fast once you start adding water. </a:t>
            </a:r>
            <a:endParaRPr lang="en-US" sz="1100" b="0" i="0">
              <a:effectLst/>
              <a:cs typeface="Calibri"/>
            </a:endParaRPr>
          </a:p>
          <a:p>
            <a:pPr marL="285750" indent="-285750" algn="l" rtl="0" fontAlgn="base">
              <a:buFontTx/>
              <a:buChar char="-"/>
            </a:pPr>
            <a:r>
              <a:rPr lang="en-US" sz="1100" b="0" i="0">
                <a:solidFill>
                  <a:srgbClr val="000000"/>
                </a:solidFill>
                <a:effectLst/>
                <a:latin typeface="Calibri" panose="020F0502020204030204" pitchFamily="34" charset="0"/>
              </a:rPr>
              <a:t>Keep in mind the ‘temperature’ of the color – adding greens, blues, and purples will make a color ‘cooler’, while adding reds, yellows, and oranges will make a color ‘warmer’ </a:t>
            </a:r>
          </a:p>
          <a:p>
            <a:pPr marL="285750" indent="-285750" algn="l" rtl="0" fontAlgn="base">
              <a:buFontTx/>
              <a:buChar char="-"/>
            </a:pPr>
            <a:r>
              <a:rPr lang="en-US" sz="1100" b="0" i="0">
                <a:solidFill>
                  <a:srgbClr val="000000"/>
                </a:solidFill>
                <a:effectLst/>
                <a:latin typeface="Calibri" panose="020F0502020204030204" pitchFamily="34" charset="0"/>
              </a:rPr>
              <a:t>Mixing complimentary colors is a great way to create de-saturated values. This is useful for colors that may seem too vibrant right out of the box. </a:t>
            </a:r>
          </a:p>
          <a:p>
            <a:pPr marL="285750" indent="-285750" algn="l" rtl="0" fontAlgn="base">
              <a:buFontTx/>
              <a:buChar char="-"/>
            </a:pPr>
            <a:r>
              <a:rPr lang="en-US" sz="1100" b="0" i="0">
                <a:solidFill>
                  <a:srgbClr val="000000"/>
                </a:solidFill>
                <a:effectLst/>
                <a:latin typeface="Calibri" panose="020F0502020204030204" pitchFamily="34" charset="0"/>
              </a:rPr>
              <a:t>Don’t add black! Try to darken your colors by adding browns, blues, or purples to your base. If you want to add black, remember that a little goes a long way!  </a:t>
            </a:r>
          </a:p>
          <a:p>
            <a:pPr marL="285750" indent="-285750" algn="l" rtl="0" fontAlgn="base">
              <a:buFontTx/>
              <a:buChar char="-"/>
            </a:pPr>
            <a:r>
              <a:rPr lang="en-US" sz="1100" b="0" i="0">
                <a:solidFill>
                  <a:srgbClr val="000000"/>
                </a:solidFill>
                <a:effectLst/>
                <a:latin typeface="Calibri" panose="020F0502020204030204" pitchFamily="34" charset="0"/>
              </a:rPr>
              <a:t>If you want lighter colors, add more water.</a:t>
            </a:r>
          </a:p>
          <a:p>
            <a:pPr marL="285750" indent="-285750" algn="l" rtl="0" fontAlgn="base">
              <a:buFontTx/>
              <a:buChar char="-"/>
            </a:pPr>
            <a:r>
              <a:rPr lang="en-US" sz="1100" b="0" i="0">
                <a:solidFill>
                  <a:srgbClr val="000000"/>
                </a:solidFill>
                <a:effectLst/>
                <a:latin typeface="Calibri" panose="020F0502020204030204" pitchFamily="34" charset="0"/>
              </a:rPr>
              <a:t>When working with watercolor pencils, it’s always a good idea to start light and build up to dark. You can always come back to add more layers of color, but it’s harder to take color away once you’ve put it down.  </a:t>
            </a:r>
          </a:p>
          <a:p>
            <a:endParaRPr lang="en-US"/>
          </a:p>
        </p:txBody>
      </p:sp>
      <p:sp>
        <p:nvSpPr>
          <p:cNvPr id="4" name="Slide Number Placeholder 3"/>
          <p:cNvSpPr>
            <a:spLocks noGrp="1"/>
          </p:cNvSpPr>
          <p:nvPr>
            <p:ph type="sldNum" sz="quarter" idx="5"/>
          </p:nvPr>
        </p:nvSpPr>
        <p:spPr/>
        <p:txBody>
          <a:bodyPr/>
          <a:lstStyle/>
          <a:p>
            <a:fld id="{0BFE4975-86DB-4806-A499-C592D95B4D47}" type="slidenum">
              <a:rPr lang="en-US" smtClean="0"/>
              <a:t>6</a:t>
            </a:fld>
            <a:endParaRPr lang="en-US"/>
          </a:p>
        </p:txBody>
      </p:sp>
    </p:spTree>
    <p:extLst>
      <p:ext uri="{BB962C8B-B14F-4D97-AF65-F5344CB8AC3E}">
        <p14:creationId xmlns:p14="http://schemas.microsoft.com/office/powerpoint/2010/main" val="228794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Color helps plants and animals survive in the wild in three major ways: by aiding in reproduction, hiding from predators, and acting as a warning for defense. </a:t>
            </a:r>
          </a:p>
          <a:p>
            <a:endParaRPr lang="en-US" sz="1100"/>
          </a:p>
          <a:p>
            <a:r>
              <a:rPr lang="en-US" sz="1100"/>
              <a:t>Pollination/Reproduction</a:t>
            </a:r>
          </a:p>
          <a:p>
            <a:pPr marL="171450" indent="-171450">
              <a:buFontTx/>
              <a:buChar char="-"/>
            </a:pPr>
            <a:r>
              <a:rPr lang="en-US" sz="1100"/>
              <a:t>Different colors attract different pollinators.</a:t>
            </a:r>
          </a:p>
          <a:p>
            <a:pPr marL="171450" indent="-171450">
              <a:buFontTx/>
              <a:buChar char="-"/>
            </a:pPr>
            <a:r>
              <a:rPr lang="en-US" sz="1100"/>
              <a:t>Bats: dull white, green, or purple; Bees: </a:t>
            </a:r>
            <a:r>
              <a:rPr lang="en-US" sz="1100" b="0" i="0">
                <a:solidFill>
                  <a:srgbClr val="333333"/>
                </a:solidFill>
                <a:effectLst/>
                <a:latin typeface="Arial" panose="020B0604020202020204" pitchFamily="34" charset="0"/>
              </a:rPr>
              <a:t>bright white, yellow, blue, or UV; Beetles: dull white or green; Birds: scarlet, orange, red, or white. </a:t>
            </a:r>
          </a:p>
          <a:p>
            <a:pPr marL="171450" indent="-171450">
              <a:buFontTx/>
              <a:buChar char="-"/>
            </a:pPr>
            <a:r>
              <a:rPr lang="en-US" sz="1100" b="0" i="0">
                <a:solidFill>
                  <a:srgbClr val="333333"/>
                </a:solidFill>
                <a:effectLst/>
                <a:latin typeface="Arial" panose="020B0604020202020204" pitchFamily="34" charset="0"/>
              </a:rPr>
              <a:t>Many insect pollinated flowers also have markings on their petals called nectar guides that lead the insect straight to the flower’s nectar and pollen.</a:t>
            </a:r>
          </a:p>
          <a:p>
            <a:pPr marL="171450" indent="-171450">
              <a:buFontTx/>
              <a:buChar char="-"/>
            </a:pPr>
            <a:r>
              <a:rPr lang="en-US" sz="1100" b="0" i="0">
                <a:solidFill>
                  <a:srgbClr val="333333"/>
                </a:solidFill>
                <a:effectLst/>
                <a:latin typeface="Arial" panose="020B0604020202020204" pitchFamily="34" charset="0"/>
              </a:rPr>
              <a:t>All three of these flowers are bee pollinated, but only two of them have visible nectar guides. </a:t>
            </a:r>
          </a:p>
          <a:p>
            <a:pPr marL="0" indent="0">
              <a:buFontTx/>
              <a:buNone/>
            </a:pPr>
            <a:endParaRPr lang="en-US" sz="1100"/>
          </a:p>
          <a:p>
            <a:r>
              <a:rPr lang="en-US" sz="1100"/>
              <a:t>Camouflage</a:t>
            </a:r>
          </a:p>
          <a:p>
            <a:pPr marL="171450" indent="-171450">
              <a:buFontTx/>
              <a:buChar char="-"/>
            </a:pPr>
            <a:r>
              <a:rPr lang="en-US" sz="1100">
                <a:cs typeface="Calibri"/>
              </a:rPr>
              <a:t>A plant’s or animal’s best defense against getting eating is to disappear.</a:t>
            </a:r>
          </a:p>
          <a:p>
            <a:pPr marL="171450" indent="-171450">
              <a:buFontTx/>
              <a:buChar char="-"/>
            </a:pPr>
            <a:r>
              <a:rPr lang="en-US" sz="1100">
                <a:cs typeface="Calibri"/>
              </a:rPr>
              <a:t>Green anoles can change the shade of their skin to match their surrounding environment so they can blend into the background.</a:t>
            </a:r>
          </a:p>
          <a:p>
            <a:pPr marL="171450" indent="-171450">
              <a:buFontTx/>
              <a:buChar char="-"/>
            </a:pPr>
            <a:r>
              <a:rPr lang="en-US" sz="1100">
                <a:cs typeface="Calibri"/>
              </a:rPr>
              <a:t>A monk orchid’s mottled pattern make them hard to spot against the forest floor, and even deters herbivorous insects from snacking on the leaves. </a:t>
            </a:r>
          </a:p>
          <a:p>
            <a:pPr marL="171450" indent="-171450">
              <a:buFontTx/>
              <a:buChar char="-"/>
            </a:pPr>
            <a:r>
              <a:rPr lang="en-US" sz="1100">
                <a:cs typeface="Calibri"/>
              </a:rPr>
              <a:t>Just like anoles, tree frogs range in color from green to gray based on where they live. This makes them almost invisible to hungry predators, especially when they flatten themselves against a surface and lie very still. </a:t>
            </a:r>
          </a:p>
          <a:p>
            <a:endParaRPr lang="en-US" sz="1100">
              <a:cs typeface="Calibri"/>
            </a:endParaRPr>
          </a:p>
          <a:p>
            <a:r>
              <a:rPr lang="en-US" sz="1100"/>
              <a:t>Defense </a:t>
            </a:r>
          </a:p>
          <a:p>
            <a:pPr marL="171450" indent="-171450">
              <a:buFontTx/>
              <a:buChar char="-"/>
            </a:pPr>
            <a:r>
              <a:rPr lang="en-US" sz="1100"/>
              <a:t>Color in nature can also act as a warning to stay away. </a:t>
            </a:r>
          </a:p>
          <a:p>
            <a:pPr marL="171450" indent="-171450">
              <a:buFontTx/>
              <a:buChar char="-"/>
            </a:pPr>
            <a:r>
              <a:rPr lang="en-US" sz="1100"/>
              <a:t>Bright reds and oranges are usually indicators that something is poisonous.</a:t>
            </a:r>
          </a:p>
          <a:p>
            <a:pPr marL="171450" indent="-171450">
              <a:buFontTx/>
              <a:buChar char="-"/>
            </a:pPr>
            <a:r>
              <a:rPr lang="en-US" sz="1100"/>
              <a:t>Atala butterflies eat the poisonous </a:t>
            </a:r>
            <a:r>
              <a:rPr lang="en-US" sz="1100" err="1"/>
              <a:t>coontie</a:t>
            </a:r>
            <a:r>
              <a:rPr lang="en-US" sz="1100"/>
              <a:t> plant (Zamia integrifolia) when they are caterpillars. The poison they ingest stays in their tissues throughout metamorphosis and carries over into adulthood. Their bright orange color warns potential predators that these caterpillars and butterflies are a deadly last meal. </a:t>
            </a:r>
          </a:p>
          <a:p>
            <a:pPr marL="171450" indent="-171450">
              <a:buFontTx/>
              <a:buChar char="-"/>
            </a:pPr>
            <a:r>
              <a:rPr lang="en-US" sz="1100"/>
              <a:t>Plants use the same colorful tricks to keep animals away. Coffee berries are bright red to scare away mammals and to attract birds. While we may enjoy a nice cup of joe, caffeine is poisonous to other mammals and the bright red of coffee berries keeps them far away from the plant. </a:t>
            </a:r>
          </a:p>
        </p:txBody>
      </p:sp>
      <p:sp>
        <p:nvSpPr>
          <p:cNvPr id="4" name="Slide Number Placeholder 3"/>
          <p:cNvSpPr>
            <a:spLocks noGrp="1"/>
          </p:cNvSpPr>
          <p:nvPr>
            <p:ph type="sldNum" sz="quarter" idx="5"/>
          </p:nvPr>
        </p:nvSpPr>
        <p:spPr/>
        <p:txBody>
          <a:bodyPr/>
          <a:lstStyle/>
          <a:p>
            <a:fld id="{0BFE4975-86DB-4806-A499-C592D95B4D47}" type="slidenum">
              <a:rPr lang="en-US" smtClean="0"/>
              <a:t>7</a:t>
            </a:fld>
            <a:endParaRPr lang="en-US"/>
          </a:p>
        </p:txBody>
      </p:sp>
    </p:spTree>
    <p:extLst>
      <p:ext uri="{BB962C8B-B14F-4D97-AF65-F5344CB8AC3E}">
        <p14:creationId xmlns:p14="http://schemas.microsoft.com/office/powerpoint/2010/main" val="158239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Color helps plants and animals survive in the wild in three major ways: by aiding in reproduction, hiding from predators, and acting as a warning for defense. </a:t>
            </a:r>
          </a:p>
          <a:p>
            <a:endParaRPr lang="en-US" sz="1100"/>
          </a:p>
          <a:p>
            <a:r>
              <a:rPr lang="en-US" sz="1100"/>
              <a:t>Pollination/Reproduction</a:t>
            </a:r>
          </a:p>
          <a:p>
            <a:pPr marL="171450" indent="-171450">
              <a:buFontTx/>
              <a:buChar char="-"/>
            </a:pPr>
            <a:r>
              <a:rPr lang="en-US" sz="1100"/>
              <a:t>Different colors attract different pollinators.</a:t>
            </a:r>
          </a:p>
          <a:p>
            <a:pPr marL="171450" indent="-171450">
              <a:buFontTx/>
              <a:buChar char="-"/>
            </a:pPr>
            <a:r>
              <a:rPr lang="en-US" sz="1100"/>
              <a:t>Bats: dull white, green, or purple; Bees: </a:t>
            </a:r>
            <a:r>
              <a:rPr lang="en-US" sz="1100" b="0" i="0">
                <a:solidFill>
                  <a:srgbClr val="333333"/>
                </a:solidFill>
                <a:effectLst/>
                <a:latin typeface="Arial" panose="020B0604020202020204" pitchFamily="34" charset="0"/>
              </a:rPr>
              <a:t>bright white, yellow, blue, or UV; Beetles: dull white or green; Birds: scarlet, orange, red, or white. </a:t>
            </a:r>
          </a:p>
          <a:p>
            <a:pPr marL="171450" indent="-171450">
              <a:buFontTx/>
              <a:buChar char="-"/>
            </a:pPr>
            <a:r>
              <a:rPr lang="en-US" sz="1100" b="0" i="0">
                <a:solidFill>
                  <a:srgbClr val="333333"/>
                </a:solidFill>
                <a:effectLst/>
                <a:latin typeface="Arial" panose="020B0604020202020204" pitchFamily="34" charset="0"/>
              </a:rPr>
              <a:t>Many insect pollinated flowers also have markings on their petals called nectar guides that lead the insect straight to the flower’s nectar and pollen.</a:t>
            </a:r>
          </a:p>
          <a:p>
            <a:pPr marL="171450" indent="-171450">
              <a:buFontTx/>
              <a:buChar char="-"/>
            </a:pPr>
            <a:r>
              <a:rPr lang="en-US" sz="1100" b="0" i="0">
                <a:solidFill>
                  <a:srgbClr val="333333"/>
                </a:solidFill>
                <a:effectLst/>
                <a:latin typeface="Arial" panose="020B0604020202020204" pitchFamily="34" charset="0"/>
              </a:rPr>
              <a:t>All three of these flowers are bee pollinated, but only two of them have visible nectar guides. </a:t>
            </a:r>
          </a:p>
          <a:p>
            <a:pPr marL="0" indent="0">
              <a:buFontTx/>
              <a:buNone/>
            </a:pPr>
            <a:endParaRPr lang="en-US" sz="1100"/>
          </a:p>
        </p:txBody>
      </p:sp>
      <p:sp>
        <p:nvSpPr>
          <p:cNvPr id="4" name="Slide Number Placeholder 3"/>
          <p:cNvSpPr>
            <a:spLocks noGrp="1"/>
          </p:cNvSpPr>
          <p:nvPr>
            <p:ph type="sldNum" sz="quarter" idx="5"/>
          </p:nvPr>
        </p:nvSpPr>
        <p:spPr/>
        <p:txBody>
          <a:bodyPr/>
          <a:lstStyle/>
          <a:p>
            <a:fld id="{0BFE4975-86DB-4806-A499-C592D95B4D47}" type="slidenum">
              <a:rPr lang="en-US" smtClean="0"/>
              <a:t>8</a:t>
            </a:fld>
            <a:endParaRPr lang="en-US"/>
          </a:p>
        </p:txBody>
      </p:sp>
    </p:spTree>
    <p:extLst>
      <p:ext uri="{BB962C8B-B14F-4D97-AF65-F5344CB8AC3E}">
        <p14:creationId xmlns:p14="http://schemas.microsoft.com/office/powerpoint/2010/main" val="105571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738A-4854-4BF3-A917-C9A076989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E919-BBFE-4D28-9FDF-27B2CB1B2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B2D45-5E8E-4BA8-B3DF-5FC31122F76B}"/>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5" name="Footer Placeholder 4">
            <a:extLst>
              <a:ext uri="{FF2B5EF4-FFF2-40B4-BE49-F238E27FC236}">
                <a16:creationId xmlns:a16="http://schemas.microsoft.com/office/drawing/2014/main" id="{FE6926B3-ABEC-4539-AAD7-D95DA811D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6B8D7-F412-4F21-8039-73A2253EE0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9998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AA77-3548-44FC-AF4D-591025EBC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7D9F3-BB5F-412D-942C-72539CE7C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A066B-C52C-428D-A1FD-2CBF1C263356}"/>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5" name="Footer Placeholder 4">
            <a:extLst>
              <a:ext uri="{FF2B5EF4-FFF2-40B4-BE49-F238E27FC236}">
                <a16:creationId xmlns:a16="http://schemas.microsoft.com/office/drawing/2014/main" id="{DE57A9B1-4866-44AB-9A0B-FFB98DA3B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5D7B1-D28F-4BC0-A69C-DA8D4B21F2E3}"/>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635112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0B765-A5C9-40EC-8BDB-5FD63027B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DEF76E-A503-4792-A6FC-282DF36597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A3FF9-FFAA-44E7-9AB3-2010AE01009F}"/>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5" name="Footer Placeholder 4">
            <a:extLst>
              <a:ext uri="{FF2B5EF4-FFF2-40B4-BE49-F238E27FC236}">
                <a16:creationId xmlns:a16="http://schemas.microsoft.com/office/drawing/2014/main" id="{CFF4CCB5-ECCF-4D4D-A210-4AED12DE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A2C10-DF0D-4F08-AAA8-4C70655483F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259287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A11B-1F7E-4E90-8FE5-235486A3B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02923-C320-4E6D-89F6-3024F2EB4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82357-7437-4501-BED8-D579CEB8AFDC}"/>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5" name="Footer Placeholder 4">
            <a:extLst>
              <a:ext uri="{FF2B5EF4-FFF2-40B4-BE49-F238E27FC236}">
                <a16:creationId xmlns:a16="http://schemas.microsoft.com/office/drawing/2014/main" id="{5711F2AC-BEF2-4A54-97D7-1ACAE7E31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9E371-2935-4ADC-836A-0C9494FDB194}"/>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40401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D0BC-0140-4229-B91D-A0CB239F2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EC4CF-5BCC-41DD-8BB5-0F139213A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645B3-52E3-477C-97EA-21C14DB596F6}"/>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5" name="Footer Placeholder 4">
            <a:extLst>
              <a:ext uri="{FF2B5EF4-FFF2-40B4-BE49-F238E27FC236}">
                <a16:creationId xmlns:a16="http://schemas.microsoft.com/office/drawing/2014/main" id="{4FDEE6F7-9E5F-4850-8271-1C1AE0D4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F7DE6-FC9C-4F2C-879E-C361A5EF101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00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C9A8-8E92-4B55-8F1A-05C810AA3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771F8-414B-4B67-932D-9BF5E2F93A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CA0E7-03D1-488D-9F69-5BCC9077F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7D988-19F6-4011-86B3-4816918A28F0}"/>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6" name="Footer Placeholder 5">
            <a:extLst>
              <a:ext uri="{FF2B5EF4-FFF2-40B4-BE49-F238E27FC236}">
                <a16:creationId xmlns:a16="http://schemas.microsoft.com/office/drawing/2014/main" id="{00BC8CE7-820E-4F3A-A481-8A2DEECBA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0A5E7-DAB5-4B0C-874D-CF78233DB22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86499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AD23D-1C2D-4E1D-B9BF-32C9EB7B0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A8E47-1FB2-41AE-BC40-D7210E7B0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C8B35-F2A2-49D4-87AD-6F8E64621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3B044-D6E2-42FF-A3E0-E083EA622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25D1F-0DE1-49A7-A450-8E63647814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5F60EA-CDA8-4F52-BE10-3DBD4E443BD5}"/>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8" name="Footer Placeholder 7">
            <a:extLst>
              <a:ext uri="{FF2B5EF4-FFF2-40B4-BE49-F238E27FC236}">
                <a16:creationId xmlns:a16="http://schemas.microsoft.com/office/drawing/2014/main" id="{2BB0D4E2-9B61-40FD-9333-DA1C195F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E09642-0E8D-486E-9AD9-A518564B5FF7}"/>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87486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1F2E-1E83-4FC0-A87B-A596F6A4F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D1E68-1DF8-4411-A3E7-EEEF4C246E96}"/>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4" name="Footer Placeholder 3">
            <a:extLst>
              <a:ext uri="{FF2B5EF4-FFF2-40B4-BE49-F238E27FC236}">
                <a16:creationId xmlns:a16="http://schemas.microsoft.com/office/drawing/2014/main" id="{0EE56EFE-DB12-4F8F-A716-47CFE6EFA3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F241A-1F9C-42F6-A2CF-28530F81BA0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83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50A5E-B821-4498-A121-1E695986E5F6}"/>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3" name="Footer Placeholder 2">
            <a:extLst>
              <a:ext uri="{FF2B5EF4-FFF2-40B4-BE49-F238E27FC236}">
                <a16:creationId xmlns:a16="http://schemas.microsoft.com/office/drawing/2014/main" id="{1E7A3375-728A-4A00-B673-DDDB8E973A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592F36-C84F-4D25-9D6A-22CD6508096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41061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EA04-9767-4566-8CAB-A46038C7F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D6E210-EC55-4F2D-A4E4-1C8FA686A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1F697-940E-4B22-B660-4D0437D5D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476C6-7A77-40CC-8264-3602EA8DED32}"/>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6" name="Footer Placeholder 5">
            <a:extLst>
              <a:ext uri="{FF2B5EF4-FFF2-40B4-BE49-F238E27FC236}">
                <a16:creationId xmlns:a16="http://schemas.microsoft.com/office/drawing/2014/main" id="{D59138E6-2ECD-4442-9988-DD63A9259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F6E07-F04C-4135-9F7D-4D57B51598F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63332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E813-475B-4699-9257-53A86103B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A231A1-A7AB-4A12-B3DC-C63006B4D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15754-4342-48C0-908A-96C7AF36E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534EF-CF8C-4AC8-860E-EC0BA2E414D0}"/>
              </a:ext>
            </a:extLst>
          </p:cNvPr>
          <p:cNvSpPr>
            <a:spLocks noGrp="1"/>
          </p:cNvSpPr>
          <p:nvPr>
            <p:ph type="dt" sz="half" idx="10"/>
          </p:nvPr>
        </p:nvSpPr>
        <p:spPr/>
        <p:txBody>
          <a:bodyPr/>
          <a:lstStyle/>
          <a:p>
            <a:fld id="{29FEBCD7-BF6C-4732-BDDA-53C6FC462403}" type="datetimeFigureOut">
              <a:rPr lang="en-US" smtClean="0"/>
              <a:t>4/24/2023</a:t>
            </a:fld>
            <a:endParaRPr lang="en-US"/>
          </a:p>
        </p:txBody>
      </p:sp>
      <p:sp>
        <p:nvSpPr>
          <p:cNvPr id="6" name="Footer Placeholder 5">
            <a:extLst>
              <a:ext uri="{FF2B5EF4-FFF2-40B4-BE49-F238E27FC236}">
                <a16:creationId xmlns:a16="http://schemas.microsoft.com/office/drawing/2014/main" id="{DB4FFF97-FB17-4ADA-AD36-994B4EC2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DDC27-5F49-416A-91FD-CF8D88181D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785741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2827E-1521-4C4B-A824-322C0C169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25A5B-AC43-49CB-8E02-9EA4D8101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9A972-7585-4658-BE78-B716664B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EBCD7-BF6C-4732-BDDA-53C6FC462403}" type="datetimeFigureOut">
              <a:rPr lang="en-US" smtClean="0"/>
              <a:t>4/24/2023</a:t>
            </a:fld>
            <a:endParaRPr lang="en-US"/>
          </a:p>
        </p:txBody>
      </p:sp>
      <p:sp>
        <p:nvSpPr>
          <p:cNvPr id="5" name="Footer Placeholder 4">
            <a:extLst>
              <a:ext uri="{FF2B5EF4-FFF2-40B4-BE49-F238E27FC236}">
                <a16:creationId xmlns:a16="http://schemas.microsoft.com/office/drawing/2014/main" id="{D4921B51-01BE-48A5-A277-6BCC7FC15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61E1B2-A028-433C-815B-D020144D0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E9DFB-5B1D-4955-B058-2919C38D5605}" type="slidenum">
              <a:rPr lang="en-US" smtClean="0"/>
              <a:t>‹#›</a:t>
            </a:fld>
            <a:endParaRPr lang="en-US"/>
          </a:p>
        </p:txBody>
      </p:sp>
    </p:spTree>
    <p:extLst>
      <p:ext uri="{BB962C8B-B14F-4D97-AF65-F5344CB8AC3E}">
        <p14:creationId xmlns:p14="http://schemas.microsoft.com/office/powerpoint/2010/main" val="366615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a:solidFill>
                  <a:schemeClr val="bg1"/>
                </a:solidFill>
              </a:rPr>
              <a:t>Introduction to</a:t>
            </a:r>
            <a:br>
              <a:rPr lang="en-US" sz="4400">
                <a:solidFill>
                  <a:schemeClr val="bg1"/>
                </a:solidFill>
              </a:rPr>
            </a:br>
            <a:r>
              <a:rPr lang="en-US" sz="4000">
                <a:solidFill>
                  <a:schemeClr val="bg1"/>
                </a:solidFill>
                <a:latin typeface="Segoe UI Black" panose="020B0A02040204020203" pitchFamily="34" charset="0"/>
                <a:ea typeface="Segoe UI Black" panose="020B0A02040204020203" pitchFamily="34" charset="0"/>
              </a:rPr>
              <a:t>NATURE</a:t>
            </a:r>
            <a:br>
              <a:rPr lang="en-US" sz="4000">
                <a:solidFill>
                  <a:schemeClr val="bg1"/>
                </a:solidFill>
                <a:latin typeface="Segoe UI Black" panose="020B0A02040204020203" pitchFamily="34" charset="0"/>
                <a:ea typeface="Segoe UI Black" panose="020B0A02040204020203" pitchFamily="34" charset="0"/>
              </a:rPr>
            </a:br>
            <a:r>
              <a:rPr lang="en-US" sz="4000">
                <a:solidFill>
                  <a:schemeClr val="bg1"/>
                </a:solidFill>
                <a:latin typeface="Segoe UI Black" panose="020B0A02040204020203" pitchFamily="34" charset="0"/>
                <a:ea typeface="Segoe UI Black" panose="020B0A02040204020203" pitchFamily="34" charset="0"/>
              </a:rPr>
              <a:t>JOURNALING</a:t>
            </a:r>
            <a:br>
              <a:rPr lang="en-US" sz="4000">
                <a:solidFill>
                  <a:schemeClr val="bg1"/>
                </a:solidFill>
                <a:latin typeface="Segoe UI Black" panose="020B0A02040204020203" pitchFamily="34" charset="0"/>
                <a:ea typeface="Segoe UI Black" panose="020B0A02040204020203" pitchFamily="34" charset="0"/>
              </a:rPr>
            </a:br>
            <a:br>
              <a:rPr lang="en-US" sz="2000">
                <a:solidFill>
                  <a:schemeClr val="bg1"/>
                </a:solidFill>
                <a:latin typeface="Segoe UI Black" panose="020B0A02040204020203" pitchFamily="34" charset="0"/>
                <a:ea typeface="Segoe UI Black" panose="020B0A02040204020203" pitchFamily="34" charset="0"/>
              </a:rPr>
            </a:br>
            <a:r>
              <a:rPr lang="en-US" sz="2400">
                <a:solidFill>
                  <a:schemeClr val="bg1"/>
                </a:solidFill>
              </a:rPr>
              <a:t>Connecting to nature through art and observation</a:t>
            </a:r>
            <a:endParaRPr lang="en-US" sz="240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a:normAutofit/>
          </a:bodyPr>
          <a:lstStyle/>
          <a:p>
            <a:pPr algn="l"/>
            <a:r>
              <a:rPr lang="en-US" sz="3200" b="1">
                <a:solidFill>
                  <a:schemeClr val="bg1"/>
                </a:solidFill>
              </a:rPr>
              <a:t>Class 3:</a:t>
            </a:r>
          </a:p>
          <a:p>
            <a:pPr algn="l"/>
            <a:r>
              <a:rPr lang="en-US" sz="3200">
                <a:solidFill>
                  <a:schemeClr val="bg1"/>
                </a:solidFill>
              </a:rPr>
              <a:t>Color Theory and Mixing</a:t>
            </a:r>
          </a:p>
        </p:txBody>
      </p:sp>
      <p:pic>
        <p:nvPicPr>
          <p:cNvPr id="5" name="Picture 4">
            <a:extLst>
              <a:ext uri="{FF2B5EF4-FFF2-40B4-BE49-F238E27FC236}">
                <a16:creationId xmlns:a16="http://schemas.microsoft.com/office/drawing/2014/main" id="{CB5C59EB-15CF-425D-BB84-80AEAF4089DC}"/>
              </a:ext>
            </a:extLst>
          </p:cNvPr>
          <p:cNvPicPr>
            <a:picLocks noChangeAspect="1"/>
          </p:cNvPicPr>
          <p:nvPr/>
        </p:nvPicPr>
        <p:blipFill>
          <a:blip r:embed="rId3">
            <a:extLst>
              <a:ext uri="{28A0092B-C50C-407E-A947-70E740481C1C}">
                <a14:useLocalDpi xmlns:a14="http://schemas.microsoft.com/office/drawing/2010/main" val="0"/>
              </a:ext>
            </a:extLst>
          </a:blip>
          <a:srcRect t="17745" b="17745"/>
          <a:stretch/>
        </p:blipFill>
        <p:spPr>
          <a:xfrm>
            <a:off x="20" y="10"/>
            <a:ext cx="7534636" cy="6857990"/>
          </a:xfrm>
          <a:prstGeom prst="rect">
            <a:avLst/>
          </a:prstGeom>
        </p:spPr>
      </p:pic>
    </p:spTree>
    <p:extLst>
      <p:ext uri="{BB962C8B-B14F-4D97-AF65-F5344CB8AC3E}">
        <p14:creationId xmlns:p14="http://schemas.microsoft.com/office/powerpoint/2010/main" val="1957296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12" descr=" 21">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4EF92"/>
            </a:solidFill>
          </a:ln>
        </p:spPr>
        <p:style>
          <a:lnRef idx="1">
            <a:schemeClr val="accent1"/>
          </a:lnRef>
          <a:fillRef idx="0">
            <a:schemeClr val="accent1"/>
          </a:fillRef>
          <a:effectRef idx="0">
            <a:schemeClr val="accent1"/>
          </a:effectRef>
          <a:fontRef idx="minor">
            <a:schemeClr val="tx1"/>
          </a:fontRef>
        </p:style>
      </p:cxnSp>
      <p:pic>
        <p:nvPicPr>
          <p:cNvPr id="8" name="Picture 7" descr=" 12">
            <a:extLst>
              <a:ext uri="{FF2B5EF4-FFF2-40B4-BE49-F238E27FC236}">
                <a16:creationId xmlns:a16="http://schemas.microsoft.com/office/drawing/2014/main" id="{9C5EAD9B-9C75-459A-88D5-07412933D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25" y="1253150"/>
            <a:ext cx="3897304" cy="3410141"/>
          </a:xfrm>
          <a:prstGeom prst="rect">
            <a:avLst/>
          </a:prstGeom>
        </p:spPr>
      </p:pic>
      <p:pic>
        <p:nvPicPr>
          <p:cNvPr id="6" name="Picture 5" descr=" 16">
            <a:extLst>
              <a:ext uri="{FF2B5EF4-FFF2-40B4-BE49-F238E27FC236}">
                <a16:creationId xmlns:a16="http://schemas.microsoft.com/office/drawing/2014/main" id="{E48AB9AF-D099-4058-B0A1-E54C45A7A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438" y="470867"/>
            <a:ext cx="4977221" cy="5162060"/>
          </a:xfrm>
          <a:prstGeom prst="rect">
            <a:avLst/>
          </a:prstGeom>
        </p:spPr>
      </p:pic>
      <p:pic>
        <p:nvPicPr>
          <p:cNvPr id="7" name="Picture 6" descr=" 20">
            <a:extLst>
              <a:ext uri="{FF2B5EF4-FFF2-40B4-BE49-F238E27FC236}">
                <a16:creationId xmlns:a16="http://schemas.microsoft.com/office/drawing/2014/main" id="{2FEE25C6-8D69-4D6D-92E5-D50305D1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9841" y="538660"/>
            <a:ext cx="3532317" cy="5026474"/>
          </a:xfrm>
          <a:prstGeom prst="rect">
            <a:avLst/>
          </a:prstGeom>
        </p:spPr>
      </p:pic>
      <p:sp>
        <p:nvSpPr>
          <p:cNvPr id="5" name="TextBox 4" descr=" 22">
            <a:extLst>
              <a:ext uri="{FF2B5EF4-FFF2-40B4-BE49-F238E27FC236}">
                <a16:creationId xmlns:a16="http://schemas.microsoft.com/office/drawing/2014/main" id="{0F7AC94F-DD6C-42E9-9F17-50B52C632532}"/>
              </a:ext>
            </a:extLst>
          </p:cNvPr>
          <p:cNvSpPr txBox="1"/>
          <p:nvPr/>
        </p:nvSpPr>
        <p:spPr>
          <a:xfrm>
            <a:off x="785521" y="5841976"/>
            <a:ext cx="10620956" cy="769441"/>
          </a:xfrm>
          <a:prstGeom prst="rect">
            <a:avLst/>
          </a:prstGeom>
          <a:noFill/>
        </p:spPr>
        <p:txBody>
          <a:bodyPr wrap="square" rtlCol="0">
            <a:spAutoFit/>
          </a:bodyPr>
          <a:lstStyle/>
          <a:p>
            <a:pPr algn="ctr"/>
            <a:r>
              <a:rPr lang="en-US" sz="4400">
                <a:latin typeface="Segoe UI Black" panose="020B0A02040204020203" pitchFamily="34" charset="0"/>
                <a:ea typeface="Segoe UI Black" panose="020B0A02040204020203" pitchFamily="34" charset="0"/>
              </a:rPr>
              <a:t>Pollination</a:t>
            </a:r>
          </a:p>
        </p:txBody>
      </p:sp>
    </p:spTree>
    <p:extLst>
      <p:ext uri="{BB962C8B-B14F-4D97-AF65-F5344CB8AC3E}">
        <p14:creationId xmlns:p14="http://schemas.microsoft.com/office/powerpoint/2010/main" val="211222428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12" descr=" 21">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4EF92"/>
            </a:solidFill>
          </a:ln>
        </p:spPr>
        <p:style>
          <a:lnRef idx="1">
            <a:schemeClr val="accent1"/>
          </a:lnRef>
          <a:fillRef idx="0">
            <a:schemeClr val="accent1"/>
          </a:fillRef>
          <a:effectRef idx="0">
            <a:schemeClr val="accent1"/>
          </a:effectRef>
          <a:fontRef idx="minor">
            <a:schemeClr val="tx1"/>
          </a:fontRef>
        </p:style>
      </p:cxnSp>
      <p:pic>
        <p:nvPicPr>
          <p:cNvPr id="12" name="Picture 11" descr=" 31">
            <a:extLst>
              <a:ext uri="{FF2B5EF4-FFF2-40B4-BE49-F238E27FC236}">
                <a16:creationId xmlns:a16="http://schemas.microsoft.com/office/drawing/2014/main" id="{9A0F4BE4-C469-4274-B149-DA9067D8C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59" y="246583"/>
            <a:ext cx="2969687" cy="5400780"/>
          </a:xfrm>
          <a:prstGeom prst="rect">
            <a:avLst/>
          </a:prstGeom>
        </p:spPr>
      </p:pic>
      <p:pic>
        <p:nvPicPr>
          <p:cNvPr id="11" name="Picture 10" descr=" 33">
            <a:extLst>
              <a:ext uri="{FF2B5EF4-FFF2-40B4-BE49-F238E27FC236}">
                <a16:creationId xmlns:a16="http://schemas.microsoft.com/office/drawing/2014/main" id="{E22CE1AF-0057-4142-87DD-361A806C7740}"/>
              </a:ext>
            </a:extLst>
          </p:cNvPr>
          <p:cNvPicPr>
            <a:picLocks noChangeAspect="1"/>
          </p:cNvPicPr>
          <p:nvPr/>
        </p:nvPicPr>
        <p:blipFill rotWithShape="1">
          <a:blip r:embed="rId4">
            <a:extLst>
              <a:ext uri="{28A0092B-C50C-407E-A947-70E740481C1C}">
                <a14:useLocalDpi xmlns:a14="http://schemas.microsoft.com/office/drawing/2010/main" val="0"/>
              </a:ext>
            </a:extLst>
          </a:blip>
          <a:srcRect b="6177"/>
          <a:stretch/>
        </p:blipFill>
        <p:spPr>
          <a:xfrm>
            <a:off x="3686587" y="-179220"/>
            <a:ext cx="4692112" cy="6155140"/>
          </a:xfrm>
          <a:prstGeom prst="rect">
            <a:avLst/>
          </a:prstGeom>
        </p:spPr>
      </p:pic>
      <p:pic>
        <p:nvPicPr>
          <p:cNvPr id="10" name="Picture 9" descr=" 35">
            <a:extLst>
              <a:ext uri="{FF2B5EF4-FFF2-40B4-BE49-F238E27FC236}">
                <a16:creationId xmlns:a16="http://schemas.microsoft.com/office/drawing/2014/main" id="{2E77B233-977A-473E-9705-889AC9AF9B22}"/>
              </a:ext>
            </a:extLst>
          </p:cNvPr>
          <p:cNvPicPr>
            <a:picLocks noChangeAspect="1"/>
          </p:cNvPicPr>
          <p:nvPr/>
        </p:nvPicPr>
        <p:blipFill rotWithShape="1">
          <a:blip r:embed="rId5">
            <a:extLst>
              <a:ext uri="{28A0092B-C50C-407E-A947-70E740481C1C}">
                <a14:useLocalDpi xmlns:a14="http://schemas.microsoft.com/office/drawing/2010/main" val="0"/>
              </a:ext>
            </a:extLst>
          </a:blip>
          <a:srcRect l="14461"/>
          <a:stretch/>
        </p:blipFill>
        <p:spPr>
          <a:xfrm>
            <a:off x="7862158" y="1826629"/>
            <a:ext cx="4129483" cy="3316436"/>
          </a:xfrm>
          <a:prstGeom prst="rect">
            <a:avLst/>
          </a:prstGeom>
        </p:spPr>
      </p:pic>
      <p:sp>
        <p:nvSpPr>
          <p:cNvPr id="9" name="TextBox 8" descr=" 36">
            <a:extLst>
              <a:ext uri="{FF2B5EF4-FFF2-40B4-BE49-F238E27FC236}">
                <a16:creationId xmlns:a16="http://schemas.microsoft.com/office/drawing/2014/main" id="{DBA7F999-F27C-419E-8ADA-CC599747DE06}"/>
              </a:ext>
            </a:extLst>
          </p:cNvPr>
          <p:cNvSpPr txBox="1"/>
          <p:nvPr/>
        </p:nvSpPr>
        <p:spPr>
          <a:xfrm>
            <a:off x="1808661" y="5856692"/>
            <a:ext cx="8447964" cy="769441"/>
          </a:xfrm>
          <a:prstGeom prst="rect">
            <a:avLst/>
          </a:prstGeom>
          <a:noFill/>
        </p:spPr>
        <p:txBody>
          <a:bodyPr wrap="square" rtlCol="0">
            <a:spAutoFit/>
          </a:bodyPr>
          <a:lstStyle/>
          <a:p>
            <a:pPr algn="ctr"/>
            <a:r>
              <a:rPr lang="en-US" sz="4400">
                <a:latin typeface="Segoe UI Black" panose="020B0A02040204020203" pitchFamily="34" charset="0"/>
                <a:ea typeface="Segoe UI Black" panose="020B0A02040204020203" pitchFamily="34" charset="0"/>
              </a:rPr>
              <a:t>Camouflage</a:t>
            </a:r>
          </a:p>
        </p:txBody>
      </p:sp>
    </p:spTree>
    <p:extLst>
      <p:ext uri="{BB962C8B-B14F-4D97-AF65-F5344CB8AC3E}">
        <p14:creationId xmlns:p14="http://schemas.microsoft.com/office/powerpoint/2010/main" val="372185155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12" descr=" 21">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4EF92"/>
            </a:solidFill>
          </a:ln>
        </p:spPr>
        <p:style>
          <a:lnRef idx="1">
            <a:schemeClr val="accent1"/>
          </a:lnRef>
          <a:fillRef idx="0">
            <a:schemeClr val="accent1"/>
          </a:fillRef>
          <a:effectRef idx="0">
            <a:schemeClr val="accent1"/>
          </a:effectRef>
          <a:fontRef idx="minor">
            <a:schemeClr val="tx1"/>
          </a:fontRef>
        </p:style>
      </p:cxnSp>
      <p:pic>
        <p:nvPicPr>
          <p:cNvPr id="13" name="Picture 12" descr=" 38">
            <a:extLst>
              <a:ext uri="{FF2B5EF4-FFF2-40B4-BE49-F238E27FC236}">
                <a16:creationId xmlns:a16="http://schemas.microsoft.com/office/drawing/2014/main" id="{808AD7C9-945B-4339-94E3-035975D8A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72" y="-200456"/>
            <a:ext cx="4689637" cy="5805306"/>
          </a:xfrm>
          <a:prstGeom prst="rect">
            <a:avLst/>
          </a:prstGeom>
        </p:spPr>
      </p:pic>
      <p:pic>
        <p:nvPicPr>
          <p:cNvPr id="8" name="Picture 7" descr=" 40">
            <a:extLst>
              <a:ext uri="{FF2B5EF4-FFF2-40B4-BE49-F238E27FC236}">
                <a16:creationId xmlns:a16="http://schemas.microsoft.com/office/drawing/2014/main" id="{18328A4A-188B-424D-9F1B-62FDF32BD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6007" y="242307"/>
            <a:ext cx="5822006" cy="5364358"/>
          </a:xfrm>
          <a:prstGeom prst="rect">
            <a:avLst/>
          </a:prstGeom>
        </p:spPr>
      </p:pic>
      <p:sp>
        <p:nvSpPr>
          <p:cNvPr id="7" name="TextBox 6" descr=" 41">
            <a:extLst>
              <a:ext uri="{FF2B5EF4-FFF2-40B4-BE49-F238E27FC236}">
                <a16:creationId xmlns:a16="http://schemas.microsoft.com/office/drawing/2014/main" id="{2F850ACA-1CCE-4036-B778-9A5526261263}"/>
              </a:ext>
            </a:extLst>
          </p:cNvPr>
          <p:cNvSpPr txBox="1"/>
          <p:nvPr/>
        </p:nvSpPr>
        <p:spPr>
          <a:xfrm>
            <a:off x="1214649" y="5841976"/>
            <a:ext cx="9762699" cy="769441"/>
          </a:xfrm>
          <a:prstGeom prst="rect">
            <a:avLst/>
          </a:prstGeom>
          <a:noFill/>
        </p:spPr>
        <p:txBody>
          <a:bodyPr wrap="square" rtlCol="0">
            <a:spAutoFit/>
          </a:bodyPr>
          <a:lstStyle/>
          <a:p>
            <a:pPr algn="ctr"/>
            <a:r>
              <a:rPr lang="en-US" sz="4400">
                <a:latin typeface="Segoe UI Black" panose="020B0A02040204020203" pitchFamily="34" charset="0"/>
                <a:ea typeface="Segoe UI Black" panose="020B0A02040204020203" pitchFamily="34" charset="0"/>
              </a:rPr>
              <a:t>Defense</a:t>
            </a:r>
          </a:p>
        </p:txBody>
      </p:sp>
    </p:spTree>
    <p:extLst>
      <p:ext uri="{BB962C8B-B14F-4D97-AF65-F5344CB8AC3E}">
        <p14:creationId xmlns:p14="http://schemas.microsoft.com/office/powerpoint/2010/main" val="114426455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a:extLst>
              <a:ext uri="{FF2B5EF4-FFF2-40B4-BE49-F238E27FC236}">
                <a16:creationId xmlns:a16="http://schemas.microsoft.com/office/drawing/2014/main" id="{7B84F565-B6AB-4853-BF58-6A0A8F8C9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05" y="0"/>
            <a:ext cx="11941790" cy="6866530"/>
          </a:xfrm>
          <a:prstGeom prst="rect">
            <a:avLst/>
          </a:prstGeom>
        </p:spPr>
      </p:pic>
    </p:spTree>
    <p:extLst>
      <p:ext uri="{BB962C8B-B14F-4D97-AF65-F5344CB8AC3E}">
        <p14:creationId xmlns:p14="http://schemas.microsoft.com/office/powerpoint/2010/main" val="400038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a:extLst>
              <a:ext uri="{FF2B5EF4-FFF2-40B4-BE49-F238E27FC236}">
                <a16:creationId xmlns:a16="http://schemas.microsoft.com/office/drawing/2014/main" id="{7B84F565-B6AB-4853-BF58-6A0A8F8C9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05" y="0"/>
            <a:ext cx="11941790" cy="6866530"/>
          </a:xfrm>
          <a:prstGeom prst="rect">
            <a:avLst/>
          </a:prstGeom>
        </p:spPr>
      </p:pic>
      <p:pic>
        <p:nvPicPr>
          <p:cNvPr id="4" name="Picture 3" descr=" 5">
            <a:extLst>
              <a:ext uri="{FF2B5EF4-FFF2-40B4-BE49-F238E27FC236}">
                <a16:creationId xmlns:a16="http://schemas.microsoft.com/office/drawing/2014/main" id="{8B397930-4E4A-4B04-BED0-4419EE94E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028259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A08671F3-A721-4685-B5A9-BFFA5F4D6933}"/>
              </a:ext>
            </a:extLst>
          </p:cNvPr>
          <p:cNvPicPr>
            <a:picLocks noChangeAspect="1"/>
          </p:cNvPicPr>
          <p:nvPr/>
        </p:nvPicPr>
        <p:blipFill rotWithShape="1">
          <a:blip r:embed="rId3">
            <a:extLst>
              <a:ext uri="{28A0092B-C50C-407E-A947-70E740481C1C}">
                <a14:useLocalDpi xmlns:a14="http://schemas.microsoft.com/office/drawing/2010/main" val="0"/>
              </a:ext>
            </a:extLst>
          </a:blip>
          <a:srcRect l="29593" t="4210" r="31631" b="35848"/>
          <a:stretch/>
        </p:blipFill>
        <p:spPr>
          <a:xfrm>
            <a:off x="-5" y="0"/>
            <a:ext cx="3144255" cy="6858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F6BD693-EA33-4768-9E05-B56F31D34F2D}"/>
              </a:ext>
            </a:extLst>
          </p:cNvPr>
          <p:cNvPicPr>
            <a:picLocks noChangeAspect="1"/>
          </p:cNvPicPr>
          <p:nvPr/>
        </p:nvPicPr>
        <p:blipFill rotWithShape="1">
          <a:blip r:embed="rId3">
            <a:extLst>
              <a:ext uri="{28A0092B-C50C-407E-A947-70E740481C1C}">
                <a14:useLocalDpi xmlns:a14="http://schemas.microsoft.com/office/drawing/2010/main" val="0"/>
              </a:ext>
            </a:extLst>
          </a:blip>
          <a:srcRect l="61225" t="3397" b="36661"/>
          <a:stretch/>
        </p:blipFill>
        <p:spPr>
          <a:xfrm>
            <a:off x="9047745" y="0"/>
            <a:ext cx="3144255" cy="6858000"/>
          </a:xfrm>
          <a:prstGeom prst="rect">
            <a:avLst/>
          </a:prstGeom>
        </p:spPr>
      </p:pic>
      <p:sp>
        <p:nvSpPr>
          <p:cNvPr id="2" name="TextBox 1">
            <a:extLst>
              <a:ext uri="{FF2B5EF4-FFF2-40B4-BE49-F238E27FC236}">
                <a16:creationId xmlns:a16="http://schemas.microsoft.com/office/drawing/2014/main" id="{1583C03A-2BAB-40DC-A9C1-785593F37E94}"/>
              </a:ext>
            </a:extLst>
          </p:cNvPr>
          <p:cNvSpPr txBox="1"/>
          <p:nvPr/>
        </p:nvSpPr>
        <p:spPr>
          <a:xfrm>
            <a:off x="3144250" y="290634"/>
            <a:ext cx="5903495" cy="769441"/>
          </a:xfrm>
          <a:prstGeom prst="rect">
            <a:avLst/>
          </a:prstGeom>
          <a:noFill/>
        </p:spPr>
        <p:txBody>
          <a:bodyPr wrap="square" rtlCol="0">
            <a:spAutoFit/>
          </a:bodyPr>
          <a:lstStyle/>
          <a:p>
            <a:pPr algn="ctr"/>
            <a:r>
              <a:rPr lang="en-US" sz="4400">
                <a:latin typeface="Segoe UI Black" panose="020B0A02040204020203" pitchFamily="34" charset="0"/>
                <a:ea typeface="Segoe UI Black" panose="020B0A02040204020203" pitchFamily="34" charset="0"/>
              </a:rPr>
              <a:t>Homework</a:t>
            </a:r>
          </a:p>
        </p:txBody>
      </p:sp>
      <p:sp>
        <p:nvSpPr>
          <p:cNvPr id="7" name="TextBox 6">
            <a:extLst>
              <a:ext uri="{FF2B5EF4-FFF2-40B4-BE49-F238E27FC236}">
                <a16:creationId xmlns:a16="http://schemas.microsoft.com/office/drawing/2014/main" id="{33A91D73-1F87-4506-B257-8CA02FA4C478}"/>
              </a:ext>
            </a:extLst>
          </p:cNvPr>
          <p:cNvSpPr txBox="1"/>
          <p:nvPr/>
        </p:nvSpPr>
        <p:spPr>
          <a:xfrm>
            <a:off x="3144250" y="1304387"/>
            <a:ext cx="5903495" cy="5262979"/>
          </a:xfrm>
          <a:prstGeom prst="rect">
            <a:avLst/>
          </a:prstGeom>
          <a:noFill/>
        </p:spPr>
        <p:txBody>
          <a:bodyPr wrap="square" rtlCol="0">
            <a:spAutoFit/>
          </a:bodyPr>
          <a:lstStyle/>
          <a:p>
            <a:pPr algn="ctr"/>
            <a:r>
              <a:rPr lang="en-US" sz="2800"/>
              <a:t>Practice using what you learned today about color theory:</a:t>
            </a:r>
          </a:p>
          <a:p>
            <a:pPr marL="514350" indent="-514350" algn="ctr">
              <a:buFont typeface="+mj-lt"/>
              <a:buAutoNum type="arabicPeriod"/>
            </a:pPr>
            <a:endParaRPr lang="en-US" sz="2800"/>
          </a:p>
          <a:p>
            <a:pPr marL="514350" indent="-514350" algn="ctr">
              <a:buFont typeface="+mj-lt"/>
              <a:buAutoNum type="arabicPeriod"/>
            </a:pPr>
            <a:r>
              <a:rPr lang="en-US" sz="2800"/>
              <a:t>Make your own color wheel.</a:t>
            </a:r>
          </a:p>
          <a:p>
            <a:pPr marL="514350" indent="-514350" algn="ctr">
              <a:buFont typeface="+mj-lt"/>
              <a:buAutoNum type="arabicPeriod"/>
            </a:pPr>
            <a:endParaRPr lang="en-US" sz="2800"/>
          </a:p>
          <a:p>
            <a:pPr marL="514350" indent="-514350" algn="ctr">
              <a:buFont typeface="+mj-lt"/>
              <a:buAutoNum type="arabicPeriod"/>
            </a:pPr>
            <a:r>
              <a:rPr lang="en-US" sz="2800"/>
              <a:t>Choose two complimentary colors from your color wheel.</a:t>
            </a:r>
          </a:p>
          <a:p>
            <a:pPr marL="514350" indent="-514350" algn="ctr">
              <a:buFont typeface="+mj-lt"/>
              <a:buAutoNum type="arabicPeriod"/>
            </a:pPr>
            <a:endParaRPr lang="en-US" sz="2800"/>
          </a:p>
          <a:p>
            <a:pPr marL="514350" indent="-514350" algn="ctr">
              <a:buFont typeface="+mj-lt"/>
              <a:buAutoNum type="arabicPeriod"/>
            </a:pPr>
            <a:r>
              <a:rPr lang="en-US" sz="2800"/>
              <a:t>Draw a simple object using only the two colors you chose.</a:t>
            </a:r>
          </a:p>
          <a:p>
            <a:pPr marL="514350" indent="-514350" algn="ctr">
              <a:buFont typeface="+mj-lt"/>
              <a:buAutoNum type="arabicPeriod"/>
            </a:pPr>
            <a:endParaRPr lang="en-US" sz="2800"/>
          </a:p>
          <a:p>
            <a:pPr marL="514350" indent="-514350" algn="ctr">
              <a:buFont typeface="+mj-lt"/>
              <a:buAutoNum type="arabicPeriod"/>
            </a:pPr>
            <a:r>
              <a:rPr lang="en-US" sz="2800"/>
              <a:t>Write about your experience.</a:t>
            </a:r>
          </a:p>
        </p:txBody>
      </p:sp>
    </p:spTree>
    <p:extLst>
      <p:ext uri="{BB962C8B-B14F-4D97-AF65-F5344CB8AC3E}">
        <p14:creationId xmlns:p14="http://schemas.microsoft.com/office/powerpoint/2010/main" val="284719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Class 3 Recap</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360098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Connecting color to how you feel</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Introduction to Color Theory</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Color Mixing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Color in Nature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Homework Assignment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Map&#10;&#10;Description automatically generated">
            <a:extLst>
              <a:ext uri="{FF2B5EF4-FFF2-40B4-BE49-F238E27FC236}">
                <a16:creationId xmlns:a16="http://schemas.microsoft.com/office/drawing/2014/main" id="{F134899F-0077-430F-9F8B-F85165A86F42}"/>
              </a:ext>
            </a:extLst>
          </p:cNvPr>
          <p:cNvPicPr>
            <a:picLocks noChangeAspect="1"/>
          </p:cNvPicPr>
          <p:nvPr/>
        </p:nvPicPr>
        <p:blipFill rotWithShape="1">
          <a:blip r:embed="rId2">
            <a:extLst>
              <a:ext uri="{28A0092B-C50C-407E-A947-70E740481C1C}">
                <a14:useLocalDpi xmlns:a14="http://schemas.microsoft.com/office/drawing/2010/main" val="0"/>
              </a:ext>
            </a:extLst>
          </a:blip>
          <a:srcRect t="4713" b="15741"/>
          <a:stretch/>
        </p:blipFill>
        <p:spPr>
          <a:xfrm>
            <a:off x="6217682" y="0"/>
            <a:ext cx="5974318" cy="6858000"/>
          </a:xfrm>
          <a:prstGeom prst="rect">
            <a:avLst/>
          </a:prstGeom>
        </p:spPr>
      </p:pic>
    </p:spTree>
    <p:extLst>
      <p:ext uri="{BB962C8B-B14F-4D97-AF65-F5344CB8AC3E}">
        <p14:creationId xmlns:p14="http://schemas.microsoft.com/office/powerpoint/2010/main" val="186136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Class 3 Agenda</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360098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Warm-up Activity</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Introduction to Color Theory</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Color Mixing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Color in Nature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Homework Assignment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Map&#10;&#10;Description automatically generated">
            <a:extLst>
              <a:ext uri="{FF2B5EF4-FFF2-40B4-BE49-F238E27FC236}">
                <a16:creationId xmlns:a16="http://schemas.microsoft.com/office/drawing/2014/main" id="{F134899F-0077-430F-9F8B-F85165A86F42}"/>
              </a:ext>
            </a:extLst>
          </p:cNvPr>
          <p:cNvPicPr>
            <a:picLocks noChangeAspect="1"/>
          </p:cNvPicPr>
          <p:nvPr/>
        </p:nvPicPr>
        <p:blipFill rotWithShape="1">
          <a:blip r:embed="rId2">
            <a:extLst>
              <a:ext uri="{28A0092B-C50C-407E-A947-70E740481C1C}">
                <a14:useLocalDpi xmlns:a14="http://schemas.microsoft.com/office/drawing/2010/main" val="0"/>
              </a:ext>
            </a:extLst>
          </a:blip>
          <a:srcRect t="4713" b="15741"/>
          <a:stretch/>
        </p:blipFill>
        <p:spPr>
          <a:xfrm>
            <a:off x="6217682" y="0"/>
            <a:ext cx="5974318" cy="6858000"/>
          </a:xfrm>
          <a:prstGeom prst="rect">
            <a:avLst/>
          </a:prstGeom>
        </p:spPr>
      </p:pic>
    </p:spTree>
    <p:extLst>
      <p:ext uri="{BB962C8B-B14F-4D97-AF65-F5344CB8AC3E}">
        <p14:creationId xmlns:p14="http://schemas.microsoft.com/office/powerpoint/2010/main" val="70364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B552C-D5DE-4A86-917C-65F27F640EFC}"/>
              </a:ext>
            </a:extLst>
          </p:cNvPr>
          <p:cNvSpPr txBox="1"/>
          <p:nvPr/>
        </p:nvSpPr>
        <p:spPr>
          <a:xfrm>
            <a:off x="5654222" y="762453"/>
            <a:ext cx="6200774" cy="1200329"/>
          </a:xfrm>
          <a:prstGeom prst="rect">
            <a:avLst/>
          </a:prstGeom>
          <a:noFill/>
        </p:spPr>
        <p:txBody>
          <a:bodyPr wrap="square" rtlCol="0">
            <a:spAutoFit/>
          </a:bodyPr>
          <a:lstStyle/>
          <a:p>
            <a:pPr algn="r"/>
            <a:r>
              <a:rPr lang="en-US" sz="3600">
                <a:latin typeface="Segoe UI Black" panose="020B0A02040204020203" pitchFamily="34" charset="0"/>
                <a:ea typeface="Segoe UI Black" panose="020B0A02040204020203" pitchFamily="34" charset="0"/>
              </a:rPr>
              <a:t>Warm-Up: </a:t>
            </a:r>
          </a:p>
          <a:p>
            <a:pPr algn="r"/>
            <a:r>
              <a:rPr lang="en-US" sz="3600">
                <a:latin typeface="Segoe UI Black" panose="020B0A02040204020203" pitchFamily="34" charset="0"/>
                <a:ea typeface="Segoe UI Black" panose="020B0A02040204020203" pitchFamily="34" charset="0"/>
              </a:rPr>
              <a:t>Color and Your Mood</a:t>
            </a:r>
          </a:p>
        </p:txBody>
      </p:sp>
      <p:sp>
        <p:nvSpPr>
          <p:cNvPr id="6" name="TextBox 5">
            <a:extLst>
              <a:ext uri="{FF2B5EF4-FFF2-40B4-BE49-F238E27FC236}">
                <a16:creationId xmlns:a16="http://schemas.microsoft.com/office/drawing/2014/main" id="{B8B2FCC1-CB8E-41C5-925E-A4FDEC329081}"/>
              </a:ext>
            </a:extLst>
          </p:cNvPr>
          <p:cNvSpPr txBox="1"/>
          <p:nvPr/>
        </p:nvSpPr>
        <p:spPr>
          <a:xfrm>
            <a:off x="5384800" y="2478806"/>
            <a:ext cx="6470196" cy="3323987"/>
          </a:xfrm>
          <a:prstGeom prst="rect">
            <a:avLst/>
          </a:prstGeom>
          <a:noFill/>
        </p:spPr>
        <p:txBody>
          <a:bodyPr wrap="square" rtlCol="0">
            <a:spAutoFit/>
          </a:bodyPr>
          <a:lstStyle/>
          <a:p>
            <a:pPr algn="l" rtl="0" fontAlgn="base">
              <a:buFont typeface="Arial" panose="020B0604020202020204" pitchFamily="34" charset="0"/>
              <a:buChar char="•"/>
            </a:pPr>
            <a:r>
              <a:rPr lang="en-US" sz="2400" b="0" i="0">
                <a:solidFill>
                  <a:srgbClr val="000000"/>
                </a:solidFill>
                <a:effectLst/>
                <a:latin typeface="Calibri" panose="020F0502020204030204" pitchFamily="34" charset="0"/>
              </a:rPr>
              <a:t>Choose a color from your pencil set that reflects the mood you’re in today.</a:t>
            </a:r>
          </a:p>
          <a:p>
            <a:pPr algn="l" rtl="0" fontAlgn="base">
              <a:buFont typeface="Arial" panose="020B0604020202020204" pitchFamily="34" charset="0"/>
              <a:buChar char="•"/>
            </a:pPr>
            <a:endParaRPr lang="en-US" sz="24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2400" b="0" i="0">
                <a:solidFill>
                  <a:srgbClr val="000000"/>
                </a:solidFill>
                <a:effectLst/>
                <a:latin typeface="Calibri" panose="020F0502020204030204" pitchFamily="34" charset="0"/>
              </a:rPr>
              <a:t>Draw or write the first thing that comes to mind when you think of the word </a:t>
            </a:r>
            <a:r>
              <a:rPr lang="en-US" sz="2400" b="1" i="0">
                <a:solidFill>
                  <a:srgbClr val="000000"/>
                </a:solidFill>
                <a:effectLst/>
                <a:latin typeface="Calibri" panose="020F0502020204030204" pitchFamily="34" charset="0"/>
              </a:rPr>
              <a:t>nature.</a:t>
            </a:r>
          </a:p>
          <a:p>
            <a:pPr algn="l" rtl="0" fontAlgn="base">
              <a:buFont typeface="Arial" panose="020B0604020202020204" pitchFamily="34" charset="0"/>
              <a:buChar char="•"/>
            </a:pPr>
            <a:endParaRPr lang="en-US" sz="24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2400">
                <a:solidFill>
                  <a:srgbClr val="000000"/>
                </a:solidFill>
                <a:latin typeface="Calibri" panose="020F0502020204030204" pitchFamily="34" charset="0"/>
              </a:rPr>
              <a:t>Did your color have an affect on what you drew or wrote?</a:t>
            </a:r>
            <a:endParaRPr lang="en-US" sz="2400" b="0" i="0">
              <a:solidFill>
                <a:srgbClr val="000000"/>
              </a:solidFill>
              <a:effectLst/>
              <a:latin typeface="Calibri" panose="020F0502020204030204" pitchFamily="34" charset="0"/>
            </a:endParaRPr>
          </a:p>
          <a:p>
            <a:endParaRPr lang="en-US"/>
          </a:p>
        </p:txBody>
      </p:sp>
      <p:pic>
        <p:nvPicPr>
          <p:cNvPr id="4" name="Picture 3" descr="A picture containing text, bird, linedrawing&#10;&#10;Description automatically generated">
            <a:extLst>
              <a:ext uri="{FF2B5EF4-FFF2-40B4-BE49-F238E27FC236}">
                <a16:creationId xmlns:a16="http://schemas.microsoft.com/office/drawing/2014/main" id="{FBF1F4AD-A486-47AE-98E7-F231984A487C}"/>
              </a:ext>
            </a:extLst>
          </p:cNvPr>
          <p:cNvPicPr>
            <a:picLocks noChangeAspect="1"/>
          </p:cNvPicPr>
          <p:nvPr/>
        </p:nvPicPr>
        <p:blipFill rotWithShape="1">
          <a:blip r:embed="rId3">
            <a:extLst>
              <a:ext uri="{28A0092B-C50C-407E-A947-70E740481C1C}">
                <a14:useLocalDpi xmlns:a14="http://schemas.microsoft.com/office/drawing/2010/main" val="0"/>
              </a:ext>
            </a:extLst>
          </a:blip>
          <a:srcRect b="2542"/>
          <a:stretch/>
        </p:blipFill>
        <p:spPr>
          <a:xfrm>
            <a:off x="209472" y="0"/>
            <a:ext cx="5016279" cy="6858000"/>
          </a:xfrm>
          <a:prstGeom prst="rect">
            <a:avLst/>
          </a:prstGeom>
        </p:spPr>
      </p:pic>
    </p:spTree>
    <p:extLst>
      <p:ext uri="{BB962C8B-B14F-4D97-AF65-F5344CB8AC3E}">
        <p14:creationId xmlns:p14="http://schemas.microsoft.com/office/powerpoint/2010/main" val="85496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49521-A7AA-424E-BEB7-2EF2415357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4883" y="299357"/>
            <a:ext cx="6259286" cy="6259286"/>
          </a:xfrm>
          <a:prstGeom prst="rect">
            <a:avLst/>
          </a:prstGeom>
        </p:spPr>
      </p:pic>
      <p:sp>
        <p:nvSpPr>
          <p:cNvPr id="5" name="TextBox 4">
            <a:extLst>
              <a:ext uri="{FF2B5EF4-FFF2-40B4-BE49-F238E27FC236}">
                <a16:creationId xmlns:a16="http://schemas.microsoft.com/office/drawing/2014/main" id="{30296B06-2A91-40DE-85A0-C99509B180B0}"/>
              </a:ext>
            </a:extLst>
          </p:cNvPr>
          <p:cNvSpPr txBox="1"/>
          <p:nvPr/>
        </p:nvSpPr>
        <p:spPr>
          <a:xfrm>
            <a:off x="6906986" y="1409424"/>
            <a:ext cx="4923971" cy="1200329"/>
          </a:xfrm>
          <a:prstGeom prst="rect">
            <a:avLst/>
          </a:prstGeom>
          <a:noFill/>
        </p:spPr>
        <p:txBody>
          <a:bodyPr wrap="square" rtlCol="0">
            <a:spAutoFit/>
          </a:bodyPr>
          <a:lstStyle/>
          <a:p>
            <a:r>
              <a:rPr lang="en-US" sz="3600" dirty="0">
                <a:latin typeface="Segoe UI Black" panose="020B0A02040204020203" pitchFamily="34" charset="0"/>
                <a:ea typeface="Segoe UI Black" panose="020B0A02040204020203" pitchFamily="34" charset="0"/>
              </a:rPr>
              <a:t>Introduction to </a:t>
            </a:r>
          </a:p>
          <a:p>
            <a:r>
              <a:rPr lang="en-US" sz="3600" dirty="0">
                <a:latin typeface="Segoe UI Black" panose="020B0A02040204020203" pitchFamily="34" charset="0"/>
                <a:ea typeface="Segoe UI Black" panose="020B0A02040204020203" pitchFamily="34" charset="0"/>
              </a:rPr>
              <a:t>Color Theory </a:t>
            </a:r>
          </a:p>
        </p:txBody>
      </p:sp>
      <p:sp>
        <p:nvSpPr>
          <p:cNvPr id="6" name="TextBox 5">
            <a:extLst>
              <a:ext uri="{FF2B5EF4-FFF2-40B4-BE49-F238E27FC236}">
                <a16:creationId xmlns:a16="http://schemas.microsoft.com/office/drawing/2014/main" id="{B991F11B-8CF2-4ACC-9A74-AC822449DD63}"/>
              </a:ext>
            </a:extLst>
          </p:cNvPr>
          <p:cNvSpPr txBox="1"/>
          <p:nvPr/>
        </p:nvSpPr>
        <p:spPr>
          <a:xfrm>
            <a:off x="6906986" y="3140252"/>
            <a:ext cx="4791527" cy="2862322"/>
          </a:xfrm>
          <a:prstGeom prst="rect">
            <a:avLst/>
          </a:prstGeom>
          <a:noFill/>
        </p:spPr>
        <p:txBody>
          <a:bodyPr wrap="square" rtlCol="0">
            <a:spAutoFit/>
          </a:bodyPr>
          <a:lstStyle/>
          <a:p>
            <a:r>
              <a:rPr lang="en-US" sz="2400" dirty="0"/>
              <a:t>The color wheel is broken down into three main levels:</a:t>
            </a:r>
          </a:p>
          <a:p>
            <a:pPr marL="457200" indent="-457200">
              <a:lnSpc>
                <a:spcPct val="150000"/>
              </a:lnSpc>
              <a:buFont typeface="+mj-lt"/>
              <a:buAutoNum type="arabicPeriod"/>
            </a:pPr>
            <a:r>
              <a:rPr lang="en-US" sz="2400" dirty="0"/>
              <a:t>Primary Colors</a:t>
            </a:r>
          </a:p>
          <a:p>
            <a:pPr marL="457200" indent="-457200">
              <a:lnSpc>
                <a:spcPct val="150000"/>
              </a:lnSpc>
              <a:buFont typeface="+mj-lt"/>
              <a:buAutoNum type="arabicPeriod"/>
            </a:pPr>
            <a:r>
              <a:rPr lang="en-US" sz="2400" dirty="0"/>
              <a:t>Secondary Colors</a:t>
            </a:r>
          </a:p>
          <a:p>
            <a:pPr marL="457200" indent="-457200">
              <a:lnSpc>
                <a:spcPct val="150000"/>
              </a:lnSpc>
              <a:buFont typeface="+mj-lt"/>
              <a:buAutoNum type="arabicPeriod"/>
            </a:pPr>
            <a:r>
              <a:rPr lang="en-US" sz="2400" dirty="0"/>
              <a:t>Tertiary Colors</a:t>
            </a:r>
          </a:p>
          <a:p>
            <a:endParaRPr lang="en-US" sz="2400" dirty="0"/>
          </a:p>
        </p:txBody>
      </p:sp>
      <p:sp>
        <p:nvSpPr>
          <p:cNvPr id="7" name="Flowchart: Connector 6">
            <a:extLst>
              <a:ext uri="{FF2B5EF4-FFF2-40B4-BE49-F238E27FC236}">
                <a16:creationId xmlns:a16="http://schemas.microsoft.com/office/drawing/2014/main" id="{8DD9B099-673B-4ABF-904E-1FDDFE777BE2}"/>
              </a:ext>
            </a:extLst>
          </p:cNvPr>
          <p:cNvSpPr/>
          <p:nvPr/>
        </p:nvSpPr>
        <p:spPr>
          <a:xfrm>
            <a:off x="3125267" y="1136931"/>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1</a:t>
            </a:r>
          </a:p>
        </p:txBody>
      </p:sp>
      <p:sp>
        <p:nvSpPr>
          <p:cNvPr id="8" name="Flowchart: Connector 7">
            <a:extLst>
              <a:ext uri="{FF2B5EF4-FFF2-40B4-BE49-F238E27FC236}">
                <a16:creationId xmlns:a16="http://schemas.microsoft.com/office/drawing/2014/main" id="{AC7CE1AA-418C-431D-A22A-4570692262B3}"/>
              </a:ext>
            </a:extLst>
          </p:cNvPr>
          <p:cNvSpPr/>
          <p:nvPr/>
        </p:nvSpPr>
        <p:spPr>
          <a:xfrm>
            <a:off x="1374976" y="4189549"/>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1</a:t>
            </a:r>
          </a:p>
        </p:txBody>
      </p:sp>
      <p:sp>
        <p:nvSpPr>
          <p:cNvPr id="9" name="Flowchart: Connector 8">
            <a:extLst>
              <a:ext uri="{FF2B5EF4-FFF2-40B4-BE49-F238E27FC236}">
                <a16:creationId xmlns:a16="http://schemas.microsoft.com/office/drawing/2014/main" id="{14A17774-4248-4104-AB8D-AF7B8100B4CB}"/>
              </a:ext>
            </a:extLst>
          </p:cNvPr>
          <p:cNvSpPr/>
          <p:nvPr/>
        </p:nvSpPr>
        <p:spPr>
          <a:xfrm>
            <a:off x="4820140" y="4189548"/>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1</a:t>
            </a:r>
          </a:p>
        </p:txBody>
      </p:sp>
      <p:sp>
        <p:nvSpPr>
          <p:cNvPr id="10" name="Flowchart: Connector 9">
            <a:extLst>
              <a:ext uri="{FF2B5EF4-FFF2-40B4-BE49-F238E27FC236}">
                <a16:creationId xmlns:a16="http://schemas.microsoft.com/office/drawing/2014/main" id="{66A70A40-071C-43F4-BFBC-088DE8A473D6}"/>
              </a:ext>
            </a:extLst>
          </p:cNvPr>
          <p:cNvSpPr/>
          <p:nvPr/>
        </p:nvSpPr>
        <p:spPr>
          <a:xfrm>
            <a:off x="1397465" y="2162112"/>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2</a:t>
            </a:r>
          </a:p>
        </p:txBody>
      </p:sp>
      <p:sp>
        <p:nvSpPr>
          <p:cNvPr id="12" name="Flowchart: Connector 11">
            <a:extLst>
              <a:ext uri="{FF2B5EF4-FFF2-40B4-BE49-F238E27FC236}">
                <a16:creationId xmlns:a16="http://schemas.microsoft.com/office/drawing/2014/main" id="{88520F72-4E45-40EE-B97F-481EBDB313B1}"/>
              </a:ext>
            </a:extLst>
          </p:cNvPr>
          <p:cNvSpPr/>
          <p:nvPr/>
        </p:nvSpPr>
        <p:spPr>
          <a:xfrm>
            <a:off x="4815121" y="2162112"/>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2</a:t>
            </a:r>
          </a:p>
        </p:txBody>
      </p:sp>
      <p:sp>
        <p:nvSpPr>
          <p:cNvPr id="13" name="Flowchart: Connector 12">
            <a:extLst>
              <a:ext uri="{FF2B5EF4-FFF2-40B4-BE49-F238E27FC236}">
                <a16:creationId xmlns:a16="http://schemas.microsoft.com/office/drawing/2014/main" id="{425870CB-E07D-4D85-BF25-03D996D411F5}"/>
              </a:ext>
            </a:extLst>
          </p:cNvPr>
          <p:cNvSpPr/>
          <p:nvPr/>
        </p:nvSpPr>
        <p:spPr>
          <a:xfrm>
            <a:off x="3123741" y="5176084"/>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2</a:t>
            </a:r>
          </a:p>
        </p:txBody>
      </p:sp>
      <p:sp>
        <p:nvSpPr>
          <p:cNvPr id="14" name="Flowchart: Connector 13">
            <a:extLst>
              <a:ext uri="{FF2B5EF4-FFF2-40B4-BE49-F238E27FC236}">
                <a16:creationId xmlns:a16="http://schemas.microsoft.com/office/drawing/2014/main" id="{9C6E4E69-4A1F-4C10-9994-4D56AD852F76}"/>
              </a:ext>
            </a:extLst>
          </p:cNvPr>
          <p:cNvSpPr/>
          <p:nvPr/>
        </p:nvSpPr>
        <p:spPr>
          <a:xfrm>
            <a:off x="1126680" y="3175830"/>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3</a:t>
            </a:r>
          </a:p>
        </p:txBody>
      </p:sp>
      <p:sp>
        <p:nvSpPr>
          <p:cNvPr id="16" name="Flowchart: Connector 15">
            <a:extLst>
              <a:ext uri="{FF2B5EF4-FFF2-40B4-BE49-F238E27FC236}">
                <a16:creationId xmlns:a16="http://schemas.microsoft.com/office/drawing/2014/main" id="{E27FD7D5-A345-40A8-8004-56E368AB161D}"/>
              </a:ext>
            </a:extLst>
          </p:cNvPr>
          <p:cNvSpPr/>
          <p:nvPr/>
        </p:nvSpPr>
        <p:spPr>
          <a:xfrm>
            <a:off x="5085906" y="3175829"/>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3</a:t>
            </a:r>
          </a:p>
        </p:txBody>
      </p:sp>
      <p:sp>
        <p:nvSpPr>
          <p:cNvPr id="17" name="Flowchart: Connector 16">
            <a:extLst>
              <a:ext uri="{FF2B5EF4-FFF2-40B4-BE49-F238E27FC236}">
                <a16:creationId xmlns:a16="http://schemas.microsoft.com/office/drawing/2014/main" id="{B41D22E2-2208-414D-A6A1-587034C1B0AB}"/>
              </a:ext>
            </a:extLst>
          </p:cNvPr>
          <p:cNvSpPr/>
          <p:nvPr/>
        </p:nvSpPr>
        <p:spPr>
          <a:xfrm>
            <a:off x="2121504" y="1409423"/>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3</a:t>
            </a:r>
          </a:p>
        </p:txBody>
      </p:sp>
      <p:sp>
        <p:nvSpPr>
          <p:cNvPr id="18" name="Flowchart: Connector 17">
            <a:extLst>
              <a:ext uri="{FF2B5EF4-FFF2-40B4-BE49-F238E27FC236}">
                <a16:creationId xmlns:a16="http://schemas.microsoft.com/office/drawing/2014/main" id="{13A62717-0879-4A46-A36C-A236B9C0E795}"/>
              </a:ext>
            </a:extLst>
          </p:cNvPr>
          <p:cNvSpPr/>
          <p:nvPr/>
        </p:nvSpPr>
        <p:spPr>
          <a:xfrm>
            <a:off x="4129030" y="1409423"/>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3</a:t>
            </a:r>
          </a:p>
        </p:txBody>
      </p:sp>
      <p:sp>
        <p:nvSpPr>
          <p:cNvPr id="19" name="Flowchart: Connector 18">
            <a:extLst>
              <a:ext uri="{FF2B5EF4-FFF2-40B4-BE49-F238E27FC236}">
                <a16:creationId xmlns:a16="http://schemas.microsoft.com/office/drawing/2014/main" id="{2A539C4C-387E-47E5-B3D7-A3A92E9600C3}"/>
              </a:ext>
            </a:extLst>
          </p:cNvPr>
          <p:cNvSpPr/>
          <p:nvPr/>
        </p:nvSpPr>
        <p:spPr>
          <a:xfrm>
            <a:off x="2121504" y="4903593"/>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3</a:t>
            </a:r>
          </a:p>
        </p:txBody>
      </p:sp>
      <p:sp>
        <p:nvSpPr>
          <p:cNvPr id="20" name="Flowchart: Connector 19">
            <a:extLst>
              <a:ext uri="{FF2B5EF4-FFF2-40B4-BE49-F238E27FC236}">
                <a16:creationId xmlns:a16="http://schemas.microsoft.com/office/drawing/2014/main" id="{68DE30D6-939B-49F4-BF12-588EF35ADA21}"/>
              </a:ext>
            </a:extLst>
          </p:cNvPr>
          <p:cNvSpPr/>
          <p:nvPr/>
        </p:nvSpPr>
        <p:spPr>
          <a:xfrm>
            <a:off x="4129030" y="4903591"/>
            <a:ext cx="541570" cy="54498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Segoe UI Black" panose="020B0A02040204020203" pitchFamily="34" charset="0"/>
                <a:ea typeface="Segoe UI Black" panose="020B0A02040204020203" pitchFamily="34" charset="0"/>
              </a:rPr>
              <a:t>3</a:t>
            </a:r>
          </a:p>
        </p:txBody>
      </p:sp>
    </p:spTree>
    <p:extLst>
      <p:ext uri="{BB962C8B-B14F-4D97-AF65-F5344CB8AC3E}">
        <p14:creationId xmlns:p14="http://schemas.microsoft.com/office/powerpoint/2010/main" val="36053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text, fabric&#10;&#10;Description automatically generated">
            <a:extLst>
              <a:ext uri="{FF2B5EF4-FFF2-40B4-BE49-F238E27FC236}">
                <a16:creationId xmlns:a16="http://schemas.microsoft.com/office/drawing/2014/main" id="{8C2E2218-6725-4CE9-BF9C-3DCA73016F35}"/>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b="1279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06224C9-D912-4201-A924-A809C5F010FE}"/>
              </a:ext>
            </a:extLst>
          </p:cNvPr>
          <p:cNvSpPr txBox="1"/>
          <p:nvPr/>
        </p:nvSpPr>
        <p:spPr>
          <a:xfrm>
            <a:off x="228600" y="5864500"/>
            <a:ext cx="5467662" cy="1184940"/>
          </a:xfrm>
          <a:prstGeom prst="rect">
            <a:avLst/>
          </a:prstGeom>
          <a:solidFill>
            <a:schemeClr val="accent6">
              <a:lumMod val="20000"/>
              <a:lumOff val="80000"/>
            </a:schemeClr>
          </a:solidFill>
        </p:spPr>
        <p:txBody>
          <a:bodyPr wrap="square">
            <a:spAutoFit/>
          </a:bodyPr>
          <a:lstStyle/>
          <a:p>
            <a:pPr>
              <a:spcAft>
                <a:spcPts val="600"/>
              </a:spcAft>
            </a:pPr>
            <a:r>
              <a:rPr lang="en-US" sz="2400" b="1" dirty="0"/>
              <a:t>Complementary colors </a:t>
            </a:r>
            <a:r>
              <a:rPr lang="en-US" sz="2400" dirty="0"/>
              <a:t>= colors that are opposite of each other on the color wheel</a:t>
            </a:r>
          </a:p>
          <a:p>
            <a:pPr>
              <a:spcAft>
                <a:spcPts val="600"/>
              </a:spcAft>
            </a:pPr>
            <a:endParaRPr lang="en-US" sz="1800" dirty="0"/>
          </a:p>
        </p:txBody>
      </p:sp>
      <p:sp>
        <p:nvSpPr>
          <p:cNvPr id="4" name="TextBox 3">
            <a:extLst>
              <a:ext uri="{FF2B5EF4-FFF2-40B4-BE49-F238E27FC236}">
                <a16:creationId xmlns:a16="http://schemas.microsoft.com/office/drawing/2014/main" id="{72B7CBDF-35C6-484F-9EEE-072146622816}"/>
              </a:ext>
            </a:extLst>
          </p:cNvPr>
          <p:cNvSpPr txBox="1"/>
          <p:nvPr/>
        </p:nvSpPr>
        <p:spPr>
          <a:xfrm>
            <a:off x="6495738" y="5861151"/>
            <a:ext cx="5467662" cy="1184940"/>
          </a:xfrm>
          <a:prstGeom prst="rect">
            <a:avLst/>
          </a:prstGeom>
          <a:solidFill>
            <a:schemeClr val="accent6">
              <a:lumMod val="20000"/>
              <a:lumOff val="80000"/>
            </a:schemeClr>
          </a:solidFill>
        </p:spPr>
        <p:txBody>
          <a:bodyPr wrap="square" rtlCol="0">
            <a:spAutoFit/>
          </a:bodyPr>
          <a:lstStyle/>
          <a:p>
            <a:pPr algn="r">
              <a:spcAft>
                <a:spcPts val="600"/>
              </a:spcAft>
            </a:pPr>
            <a:r>
              <a:rPr lang="en-US" sz="2400" b="1" dirty="0"/>
              <a:t>Analogous colors </a:t>
            </a:r>
            <a:r>
              <a:rPr lang="en-US" sz="2400" dirty="0"/>
              <a:t>= three colors next to each other on the color wheel</a:t>
            </a:r>
          </a:p>
          <a:p>
            <a:pPr>
              <a:spcAft>
                <a:spcPts val="600"/>
              </a:spcAft>
            </a:pPr>
            <a:endParaRPr lang="en-US" dirty="0"/>
          </a:p>
        </p:txBody>
      </p:sp>
      <p:pic>
        <p:nvPicPr>
          <p:cNvPr id="8" name="Picture 7" descr="Chart, sunburst chart&#10;&#10;Description automatically generated">
            <a:extLst>
              <a:ext uri="{FF2B5EF4-FFF2-40B4-BE49-F238E27FC236}">
                <a16:creationId xmlns:a16="http://schemas.microsoft.com/office/drawing/2014/main" id="{FBF2327B-5BF9-459B-A6C4-ED8999ABE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458" y="346776"/>
            <a:ext cx="5517083" cy="5517083"/>
          </a:xfrm>
          <a:prstGeom prst="rect">
            <a:avLst/>
          </a:prstGeom>
        </p:spPr>
      </p:pic>
    </p:spTree>
    <p:extLst>
      <p:ext uri="{BB962C8B-B14F-4D97-AF65-F5344CB8AC3E}">
        <p14:creationId xmlns:p14="http://schemas.microsoft.com/office/powerpoint/2010/main" val="280581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tterfly on a leaf&#10;&#10;Description automatically generated with medium confidence">
            <a:extLst>
              <a:ext uri="{FF2B5EF4-FFF2-40B4-BE49-F238E27FC236}">
                <a16:creationId xmlns:a16="http://schemas.microsoft.com/office/drawing/2014/main" id="{DE311399-12F4-3CC9-490F-A839E836E53F}"/>
              </a:ext>
            </a:extLst>
          </p:cNvPr>
          <p:cNvPicPr>
            <a:picLocks noChangeAspect="1"/>
          </p:cNvPicPr>
          <p:nvPr/>
        </p:nvPicPr>
        <p:blipFill rotWithShape="1">
          <a:blip r:embed="rId3">
            <a:extLst>
              <a:ext uri="{28A0092B-C50C-407E-A947-70E740481C1C}">
                <a14:useLocalDpi xmlns:a14="http://schemas.microsoft.com/office/drawing/2010/main" val="0"/>
              </a:ext>
            </a:extLst>
          </a:blip>
          <a:srcRect l="5282" t="56667" r="17349" b="4054"/>
          <a:stretch/>
        </p:blipFill>
        <p:spPr>
          <a:xfrm>
            <a:off x="5627724" y="1841153"/>
            <a:ext cx="6564276" cy="4065376"/>
          </a:xfrm>
          <a:prstGeom prst="rect">
            <a:avLst/>
          </a:prstGeom>
        </p:spPr>
      </p:pic>
      <p:pic>
        <p:nvPicPr>
          <p:cNvPr id="7" name="Picture 6" descr="A butterfly on a leaf&#10;&#10;Description automatically generated with medium confidence">
            <a:extLst>
              <a:ext uri="{FF2B5EF4-FFF2-40B4-BE49-F238E27FC236}">
                <a16:creationId xmlns:a16="http://schemas.microsoft.com/office/drawing/2014/main" id="{211C04AB-0120-D8EB-5BCC-6F346E6CC8E6}"/>
              </a:ext>
            </a:extLst>
          </p:cNvPr>
          <p:cNvPicPr>
            <a:picLocks noChangeAspect="1"/>
          </p:cNvPicPr>
          <p:nvPr/>
        </p:nvPicPr>
        <p:blipFill rotWithShape="1">
          <a:blip r:embed="rId3">
            <a:extLst>
              <a:ext uri="{28A0092B-C50C-407E-A947-70E740481C1C}">
                <a14:useLocalDpi xmlns:a14="http://schemas.microsoft.com/office/drawing/2010/main" val="0"/>
              </a:ext>
            </a:extLst>
          </a:blip>
          <a:srcRect l="12468" t="3964" r="1971" b="47567"/>
          <a:stretch/>
        </p:blipFill>
        <p:spPr>
          <a:xfrm>
            <a:off x="60226" y="1939726"/>
            <a:ext cx="5597611" cy="3868229"/>
          </a:xfrm>
          <a:prstGeom prst="rect">
            <a:avLst/>
          </a:prstGeom>
        </p:spPr>
      </p:pic>
      <p:sp>
        <p:nvSpPr>
          <p:cNvPr id="2" name="TextBox 1">
            <a:extLst>
              <a:ext uri="{FF2B5EF4-FFF2-40B4-BE49-F238E27FC236}">
                <a16:creationId xmlns:a16="http://schemas.microsoft.com/office/drawing/2014/main" id="{B87C5F0E-C3F2-4E95-8DA3-8053276B9301}"/>
              </a:ext>
            </a:extLst>
          </p:cNvPr>
          <p:cNvSpPr txBox="1"/>
          <p:nvPr/>
        </p:nvSpPr>
        <p:spPr>
          <a:xfrm>
            <a:off x="2552700" y="6013272"/>
            <a:ext cx="7086600" cy="461665"/>
          </a:xfrm>
          <a:prstGeom prst="rect">
            <a:avLst/>
          </a:prstGeom>
          <a:solidFill>
            <a:schemeClr val="accent6">
              <a:lumMod val="20000"/>
              <a:lumOff val="80000"/>
            </a:schemeClr>
          </a:solidFill>
        </p:spPr>
        <p:txBody>
          <a:bodyPr wrap="square">
            <a:spAutoFit/>
          </a:bodyPr>
          <a:lstStyle/>
          <a:p>
            <a:pPr algn="ctr">
              <a:spcAft>
                <a:spcPts val="600"/>
              </a:spcAft>
            </a:pPr>
            <a:r>
              <a:rPr lang="en-US" sz="2400" b="1" dirty="0"/>
              <a:t>Monochromatic = </a:t>
            </a:r>
            <a:r>
              <a:rPr lang="en-US" sz="2400" dirty="0"/>
              <a:t>containing or using only one color</a:t>
            </a:r>
            <a:endParaRPr lang="en-US" sz="1800" dirty="0"/>
          </a:p>
        </p:txBody>
      </p:sp>
      <p:grpSp>
        <p:nvGrpSpPr>
          <p:cNvPr id="21" name="Group 20">
            <a:extLst>
              <a:ext uri="{FF2B5EF4-FFF2-40B4-BE49-F238E27FC236}">
                <a16:creationId xmlns:a16="http://schemas.microsoft.com/office/drawing/2014/main" id="{86F35283-E584-2118-3002-9C171152028C}"/>
              </a:ext>
            </a:extLst>
          </p:cNvPr>
          <p:cNvGrpSpPr/>
          <p:nvPr/>
        </p:nvGrpSpPr>
        <p:grpSpPr>
          <a:xfrm>
            <a:off x="1302079" y="718641"/>
            <a:ext cx="3113904" cy="778476"/>
            <a:chOff x="1235676" y="753201"/>
            <a:chExt cx="3113904" cy="778476"/>
          </a:xfrm>
        </p:grpSpPr>
        <p:sp>
          <p:nvSpPr>
            <p:cNvPr id="12" name="Rectangle 11">
              <a:extLst>
                <a:ext uri="{FF2B5EF4-FFF2-40B4-BE49-F238E27FC236}">
                  <a16:creationId xmlns:a16="http://schemas.microsoft.com/office/drawing/2014/main" id="{62FCF430-75A8-484C-0D71-D280A9D2245B}"/>
                </a:ext>
              </a:extLst>
            </p:cNvPr>
            <p:cNvSpPr/>
            <p:nvPr/>
          </p:nvSpPr>
          <p:spPr>
            <a:xfrm>
              <a:off x="1235676" y="753201"/>
              <a:ext cx="778476" cy="778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angle 12">
              <a:extLst>
                <a:ext uri="{FF2B5EF4-FFF2-40B4-BE49-F238E27FC236}">
                  <a16:creationId xmlns:a16="http://schemas.microsoft.com/office/drawing/2014/main" id="{E5E2286F-18A7-57AC-B97B-EF112BFD70EC}"/>
                </a:ext>
              </a:extLst>
            </p:cNvPr>
            <p:cNvSpPr/>
            <p:nvPr/>
          </p:nvSpPr>
          <p:spPr>
            <a:xfrm>
              <a:off x="2014152" y="753201"/>
              <a:ext cx="778476" cy="77847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angle 13">
              <a:extLst>
                <a:ext uri="{FF2B5EF4-FFF2-40B4-BE49-F238E27FC236}">
                  <a16:creationId xmlns:a16="http://schemas.microsoft.com/office/drawing/2014/main" id="{DDF348BB-ADE6-A938-62FC-B7EB1CDD97D7}"/>
                </a:ext>
              </a:extLst>
            </p:cNvPr>
            <p:cNvSpPr/>
            <p:nvPr/>
          </p:nvSpPr>
          <p:spPr>
            <a:xfrm>
              <a:off x="2792628" y="753201"/>
              <a:ext cx="778476" cy="77847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angle 14">
              <a:extLst>
                <a:ext uri="{FF2B5EF4-FFF2-40B4-BE49-F238E27FC236}">
                  <a16:creationId xmlns:a16="http://schemas.microsoft.com/office/drawing/2014/main" id="{C63630FA-D4C4-C2A9-8E0C-77426D3ECBE1}"/>
                </a:ext>
              </a:extLst>
            </p:cNvPr>
            <p:cNvSpPr/>
            <p:nvPr/>
          </p:nvSpPr>
          <p:spPr>
            <a:xfrm>
              <a:off x="3571104" y="753201"/>
              <a:ext cx="778476" cy="778476"/>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0" name="Group 19">
            <a:extLst>
              <a:ext uri="{FF2B5EF4-FFF2-40B4-BE49-F238E27FC236}">
                <a16:creationId xmlns:a16="http://schemas.microsoft.com/office/drawing/2014/main" id="{99A63CF2-2098-C6D2-EB3A-C31A6D5A6FD0}"/>
              </a:ext>
            </a:extLst>
          </p:cNvPr>
          <p:cNvGrpSpPr/>
          <p:nvPr/>
        </p:nvGrpSpPr>
        <p:grpSpPr>
          <a:xfrm>
            <a:off x="7352910" y="718641"/>
            <a:ext cx="3113904" cy="778476"/>
            <a:chOff x="7690021" y="753201"/>
            <a:chExt cx="3113904" cy="778476"/>
          </a:xfrm>
        </p:grpSpPr>
        <p:sp>
          <p:nvSpPr>
            <p:cNvPr id="16" name="Rectangle 15">
              <a:extLst>
                <a:ext uri="{FF2B5EF4-FFF2-40B4-BE49-F238E27FC236}">
                  <a16:creationId xmlns:a16="http://schemas.microsoft.com/office/drawing/2014/main" id="{4282BA27-E2C2-72EE-100F-43AC2B30B379}"/>
                </a:ext>
              </a:extLst>
            </p:cNvPr>
            <p:cNvSpPr/>
            <p:nvPr/>
          </p:nvSpPr>
          <p:spPr>
            <a:xfrm>
              <a:off x="7690021" y="753201"/>
              <a:ext cx="778476" cy="778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angle 16">
              <a:extLst>
                <a:ext uri="{FF2B5EF4-FFF2-40B4-BE49-F238E27FC236}">
                  <a16:creationId xmlns:a16="http://schemas.microsoft.com/office/drawing/2014/main" id="{5F3DC1CD-4013-D4F1-5E85-72280C18A2EB}"/>
                </a:ext>
              </a:extLst>
            </p:cNvPr>
            <p:cNvSpPr/>
            <p:nvPr/>
          </p:nvSpPr>
          <p:spPr>
            <a:xfrm>
              <a:off x="8468497" y="753201"/>
              <a:ext cx="778476" cy="77847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angle 17">
              <a:extLst>
                <a:ext uri="{FF2B5EF4-FFF2-40B4-BE49-F238E27FC236}">
                  <a16:creationId xmlns:a16="http://schemas.microsoft.com/office/drawing/2014/main" id="{0D932576-36BC-DEF0-6589-CB9BA4AF57D8}"/>
                </a:ext>
              </a:extLst>
            </p:cNvPr>
            <p:cNvSpPr/>
            <p:nvPr/>
          </p:nvSpPr>
          <p:spPr>
            <a:xfrm>
              <a:off x="9246973" y="753201"/>
              <a:ext cx="778476" cy="77847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angle 18">
              <a:extLst>
                <a:ext uri="{FF2B5EF4-FFF2-40B4-BE49-F238E27FC236}">
                  <a16:creationId xmlns:a16="http://schemas.microsoft.com/office/drawing/2014/main" id="{F5F5127B-A8F9-F277-5CFE-3B2110DDAC4B}"/>
                </a:ext>
              </a:extLst>
            </p:cNvPr>
            <p:cNvSpPr/>
            <p:nvPr/>
          </p:nvSpPr>
          <p:spPr>
            <a:xfrm>
              <a:off x="10025449" y="753201"/>
              <a:ext cx="778476" cy="77847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4317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11C74B-7EBD-AE1D-87E6-AE8C9683852D}"/>
              </a:ext>
            </a:extLst>
          </p:cNvPr>
          <p:cNvSpPr txBox="1"/>
          <p:nvPr/>
        </p:nvSpPr>
        <p:spPr>
          <a:xfrm>
            <a:off x="6936401" y="1656873"/>
            <a:ext cx="4493599" cy="3359061"/>
          </a:xfrm>
          <a:prstGeom prst="rect">
            <a:avLst/>
          </a:prstGeom>
          <a:noFill/>
        </p:spPr>
        <p:txBody>
          <a:bodyPr wrap="square" rtlCol="0">
            <a:spAutoFit/>
          </a:bodyPr>
          <a:lstStyle/>
          <a:p>
            <a:pPr marL="457200" indent="-457200">
              <a:lnSpc>
                <a:spcPct val="150000"/>
              </a:lnSpc>
              <a:buFont typeface="+mj-lt"/>
              <a:buAutoNum type="arabicPeriod"/>
            </a:pPr>
            <a:r>
              <a:rPr lang="en-US" sz="2400" b="1" dirty="0"/>
              <a:t>Warm color </a:t>
            </a:r>
            <a:r>
              <a:rPr lang="en-US" sz="2400" dirty="0"/>
              <a:t>= using reds, yellows, and oranges.</a:t>
            </a:r>
          </a:p>
          <a:p>
            <a:pPr marL="457200" indent="-457200">
              <a:lnSpc>
                <a:spcPct val="150000"/>
              </a:lnSpc>
              <a:buFont typeface="+mj-lt"/>
              <a:buAutoNum type="arabicPeriod"/>
            </a:pPr>
            <a:endParaRPr lang="en-US" sz="2400" dirty="0"/>
          </a:p>
          <a:p>
            <a:pPr marL="457200" indent="-457200">
              <a:lnSpc>
                <a:spcPct val="150000"/>
              </a:lnSpc>
              <a:buFont typeface="+mj-lt"/>
              <a:buAutoNum type="arabicPeriod"/>
            </a:pPr>
            <a:endParaRPr lang="en-US" sz="2400" b="1" dirty="0"/>
          </a:p>
          <a:p>
            <a:pPr marL="457200" indent="-457200">
              <a:lnSpc>
                <a:spcPct val="150000"/>
              </a:lnSpc>
              <a:buFont typeface="+mj-lt"/>
              <a:buAutoNum type="arabicPeriod"/>
            </a:pPr>
            <a:r>
              <a:rPr lang="en-US" sz="2400" b="1" dirty="0"/>
              <a:t>Cool color </a:t>
            </a:r>
            <a:r>
              <a:rPr lang="en-US" sz="2400" dirty="0"/>
              <a:t>= using blues, greens, and purples.</a:t>
            </a:r>
          </a:p>
        </p:txBody>
      </p:sp>
      <p:sp>
        <p:nvSpPr>
          <p:cNvPr id="4" name="Oval 3">
            <a:extLst>
              <a:ext uri="{FF2B5EF4-FFF2-40B4-BE49-F238E27FC236}">
                <a16:creationId xmlns:a16="http://schemas.microsoft.com/office/drawing/2014/main" id="{AB08E845-1DE5-AEB5-8D8D-C36316B1D814}"/>
              </a:ext>
            </a:extLst>
          </p:cNvPr>
          <p:cNvSpPr/>
          <p:nvPr/>
        </p:nvSpPr>
        <p:spPr>
          <a:xfrm>
            <a:off x="7506832" y="2911049"/>
            <a:ext cx="672353" cy="64633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Oval 4">
            <a:extLst>
              <a:ext uri="{FF2B5EF4-FFF2-40B4-BE49-F238E27FC236}">
                <a16:creationId xmlns:a16="http://schemas.microsoft.com/office/drawing/2014/main" id="{D79F59A6-A6F5-8418-E9AC-8A41331B96F8}"/>
              </a:ext>
            </a:extLst>
          </p:cNvPr>
          <p:cNvSpPr/>
          <p:nvPr/>
        </p:nvSpPr>
        <p:spPr>
          <a:xfrm>
            <a:off x="8452609" y="2911047"/>
            <a:ext cx="672353" cy="6463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Oval 5">
            <a:extLst>
              <a:ext uri="{FF2B5EF4-FFF2-40B4-BE49-F238E27FC236}">
                <a16:creationId xmlns:a16="http://schemas.microsoft.com/office/drawing/2014/main" id="{67BBB661-58A0-4DED-C032-82B710C3D325}"/>
              </a:ext>
            </a:extLst>
          </p:cNvPr>
          <p:cNvSpPr/>
          <p:nvPr/>
        </p:nvSpPr>
        <p:spPr>
          <a:xfrm>
            <a:off x="9398386" y="2911048"/>
            <a:ext cx="672353" cy="64633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Oval 6">
            <a:extLst>
              <a:ext uri="{FF2B5EF4-FFF2-40B4-BE49-F238E27FC236}">
                <a16:creationId xmlns:a16="http://schemas.microsoft.com/office/drawing/2014/main" id="{094B708F-2E97-1E7D-09C3-317E06D96636}"/>
              </a:ext>
            </a:extLst>
          </p:cNvPr>
          <p:cNvSpPr/>
          <p:nvPr/>
        </p:nvSpPr>
        <p:spPr>
          <a:xfrm>
            <a:off x="7506832" y="5098879"/>
            <a:ext cx="672353" cy="6463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Oval 7">
            <a:extLst>
              <a:ext uri="{FF2B5EF4-FFF2-40B4-BE49-F238E27FC236}">
                <a16:creationId xmlns:a16="http://schemas.microsoft.com/office/drawing/2014/main" id="{848F083E-E7C8-149A-4C4B-206CDD09E444}"/>
              </a:ext>
            </a:extLst>
          </p:cNvPr>
          <p:cNvSpPr/>
          <p:nvPr/>
        </p:nvSpPr>
        <p:spPr>
          <a:xfrm>
            <a:off x="8452609" y="5098877"/>
            <a:ext cx="672353"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Oval 8">
            <a:extLst>
              <a:ext uri="{FF2B5EF4-FFF2-40B4-BE49-F238E27FC236}">
                <a16:creationId xmlns:a16="http://schemas.microsoft.com/office/drawing/2014/main" id="{98C8D388-A693-701F-58C7-A3137D14CE88}"/>
              </a:ext>
            </a:extLst>
          </p:cNvPr>
          <p:cNvSpPr/>
          <p:nvPr/>
        </p:nvSpPr>
        <p:spPr>
          <a:xfrm>
            <a:off x="9398386" y="5098878"/>
            <a:ext cx="672353" cy="6463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Picture 13" descr="A close-up of some food&#10;&#10;Description automatically generated with medium confidence">
            <a:extLst>
              <a:ext uri="{FF2B5EF4-FFF2-40B4-BE49-F238E27FC236}">
                <a16:creationId xmlns:a16="http://schemas.microsoft.com/office/drawing/2014/main" id="{9429F054-E65C-95D2-6CD2-7A50FCDC3390}"/>
              </a:ext>
            </a:extLst>
          </p:cNvPr>
          <p:cNvPicPr>
            <a:picLocks noChangeAspect="1"/>
          </p:cNvPicPr>
          <p:nvPr/>
        </p:nvPicPr>
        <p:blipFill rotWithShape="1">
          <a:blip r:embed="rId3">
            <a:extLst>
              <a:ext uri="{28A0092B-C50C-407E-A947-70E740481C1C}">
                <a14:useLocalDpi xmlns:a14="http://schemas.microsoft.com/office/drawing/2010/main" val="0"/>
              </a:ext>
            </a:extLst>
          </a:blip>
          <a:srcRect l="5133" t="3884" r="2644" b="3351"/>
          <a:stretch/>
        </p:blipFill>
        <p:spPr>
          <a:xfrm>
            <a:off x="6766" y="0"/>
            <a:ext cx="5663513" cy="4449623"/>
          </a:xfrm>
          <a:prstGeom prst="rect">
            <a:avLst/>
          </a:prstGeom>
        </p:spPr>
      </p:pic>
      <p:pic>
        <p:nvPicPr>
          <p:cNvPr id="10" name="Picture 9" descr="Diagram&#10;&#10;Description automatically generated">
            <a:extLst>
              <a:ext uri="{FF2B5EF4-FFF2-40B4-BE49-F238E27FC236}">
                <a16:creationId xmlns:a16="http://schemas.microsoft.com/office/drawing/2014/main" id="{D36559AD-6112-0D9D-2E56-DDBBCD3CBF52}"/>
              </a:ext>
            </a:extLst>
          </p:cNvPr>
          <p:cNvPicPr>
            <a:picLocks noChangeAspect="1"/>
          </p:cNvPicPr>
          <p:nvPr/>
        </p:nvPicPr>
        <p:blipFill rotWithShape="1">
          <a:blip r:embed="rId4">
            <a:extLst>
              <a:ext uri="{28A0092B-C50C-407E-A947-70E740481C1C}">
                <a14:useLocalDpi xmlns:a14="http://schemas.microsoft.com/office/drawing/2010/main" val="0"/>
              </a:ext>
            </a:extLst>
          </a:blip>
          <a:srcRect l="3963" t="4618" r="11609" b="62343"/>
          <a:stretch/>
        </p:blipFill>
        <p:spPr>
          <a:xfrm>
            <a:off x="278238" y="3282956"/>
            <a:ext cx="6618994" cy="3609867"/>
          </a:xfrm>
          <a:prstGeom prst="rect">
            <a:avLst/>
          </a:prstGeom>
        </p:spPr>
      </p:pic>
      <p:sp>
        <p:nvSpPr>
          <p:cNvPr id="12" name="TextBox 11">
            <a:extLst>
              <a:ext uri="{FF2B5EF4-FFF2-40B4-BE49-F238E27FC236}">
                <a16:creationId xmlns:a16="http://schemas.microsoft.com/office/drawing/2014/main" id="{96F1DCC0-5794-31BD-18E2-ED188B9A507B}"/>
              </a:ext>
            </a:extLst>
          </p:cNvPr>
          <p:cNvSpPr txBox="1"/>
          <p:nvPr/>
        </p:nvSpPr>
        <p:spPr>
          <a:xfrm>
            <a:off x="6520356" y="508479"/>
            <a:ext cx="5326119" cy="830997"/>
          </a:xfrm>
          <a:prstGeom prst="rect">
            <a:avLst/>
          </a:prstGeom>
          <a:solidFill>
            <a:schemeClr val="accent6">
              <a:lumMod val="20000"/>
              <a:lumOff val="80000"/>
            </a:schemeClr>
          </a:solidFill>
        </p:spPr>
        <p:txBody>
          <a:bodyPr wrap="square" lIns="91440" tIns="45720" rIns="91440" bIns="45720" anchor="t">
            <a:spAutoFit/>
          </a:bodyPr>
          <a:lstStyle/>
          <a:p>
            <a:pPr>
              <a:spcAft>
                <a:spcPts val="600"/>
              </a:spcAft>
            </a:pPr>
            <a:r>
              <a:rPr lang="en-US" sz="2400" b="1" dirty="0"/>
              <a:t>Color temperature= </a:t>
            </a:r>
            <a:r>
              <a:rPr lang="en-US" sz="2400" dirty="0"/>
              <a:t>the categorization of colors as warm or cool</a:t>
            </a:r>
            <a:endParaRPr lang="en-US" sz="2400" dirty="0">
              <a:cs typeface="Calibri" panose="020F0502020204030204"/>
            </a:endParaRPr>
          </a:p>
        </p:txBody>
      </p:sp>
    </p:spTree>
    <p:extLst>
      <p:ext uri="{BB962C8B-B14F-4D97-AF65-F5344CB8AC3E}">
        <p14:creationId xmlns:p14="http://schemas.microsoft.com/office/powerpoint/2010/main" val="4353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C4E40-21EB-4041-8520-03AE24CF05B2}"/>
              </a:ext>
            </a:extLst>
          </p:cNvPr>
          <p:cNvSpPr txBox="1"/>
          <p:nvPr/>
        </p:nvSpPr>
        <p:spPr>
          <a:xfrm>
            <a:off x="4885319" y="5736911"/>
            <a:ext cx="8490857" cy="646331"/>
          </a:xfrm>
          <a:prstGeom prst="rect">
            <a:avLst/>
          </a:prstGeom>
          <a:noFill/>
        </p:spPr>
        <p:txBody>
          <a:bodyPr wrap="square" rtlCol="0">
            <a:spAutoFit/>
          </a:bodyPr>
          <a:lstStyle/>
          <a:p>
            <a:pPr algn="ctr"/>
            <a:r>
              <a:rPr lang="en-US" sz="3600">
                <a:latin typeface="Segoe UI Black" panose="020B0A02040204020203" pitchFamily="34" charset="0"/>
                <a:ea typeface="Segoe UI Black" panose="020B0A02040204020203" pitchFamily="34" charset="0"/>
              </a:rPr>
              <a:t>Color Mixing Demo </a:t>
            </a:r>
          </a:p>
        </p:txBody>
      </p:sp>
      <p:pic>
        <p:nvPicPr>
          <p:cNvPr id="5" name="Picture 4">
            <a:extLst>
              <a:ext uri="{FF2B5EF4-FFF2-40B4-BE49-F238E27FC236}">
                <a16:creationId xmlns:a16="http://schemas.microsoft.com/office/drawing/2014/main" id="{66214889-9945-4C33-B7E9-4242C5093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27" y="252609"/>
            <a:ext cx="7916281" cy="6130633"/>
          </a:xfrm>
          <a:prstGeom prst="rect">
            <a:avLst/>
          </a:prstGeom>
        </p:spPr>
      </p:pic>
    </p:spTree>
    <p:extLst>
      <p:ext uri="{BB962C8B-B14F-4D97-AF65-F5344CB8AC3E}">
        <p14:creationId xmlns:p14="http://schemas.microsoft.com/office/powerpoint/2010/main" val="48101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 10">
            <a:extLst>
              <a:ext uri="{FF2B5EF4-FFF2-40B4-BE49-F238E27FC236}">
                <a16:creationId xmlns:a16="http://schemas.microsoft.com/office/drawing/2014/main" id="{8806210D-E61B-4E6C-8BED-8C248FD995F5}"/>
              </a:ext>
            </a:extLst>
          </p:cNvPr>
          <p:cNvPicPr>
            <a:picLocks noChangeAspect="1"/>
          </p:cNvPicPr>
          <p:nvPr/>
        </p:nvPicPr>
        <p:blipFill rotWithShape="1">
          <a:blip r:embed="rId3">
            <a:extLst>
              <a:ext uri="{28A0092B-C50C-407E-A947-70E740481C1C}">
                <a14:useLocalDpi xmlns:a14="http://schemas.microsoft.com/office/drawing/2010/main" val="0"/>
              </a:ext>
            </a:extLst>
          </a:blip>
          <a:srcRect t="12437" b="52015"/>
          <a:stretch/>
        </p:blipFill>
        <p:spPr>
          <a:xfrm>
            <a:off x="0" y="-1"/>
            <a:ext cx="12192000" cy="5778707"/>
          </a:xfrm>
          <a:prstGeom prst="rect">
            <a:avLst/>
          </a:prstGeom>
          <a:effectLst>
            <a:softEdge rad="317500"/>
          </a:effectLst>
        </p:spPr>
      </p:pic>
      <p:sp>
        <p:nvSpPr>
          <p:cNvPr id="3" name="TextBox 2" descr=" 3">
            <a:extLst>
              <a:ext uri="{FF2B5EF4-FFF2-40B4-BE49-F238E27FC236}">
                <a16:creationId xmlns:a16="http://schemas.microsoft.com/office/drawing/2014/main" id="{D7BCF2B0-62EA-45E1-BEE0-511359BB034B}"/>
              </a:ext>
            </a:extLst>
          </p:cNvPr>
          <p:cNvSpPr txBox="1"/>
          <p:nvPr/>
        </p:nvSpPr>
        <p:spPr>
          <a:xfrm>
            <a:off x="642996" y="5487148"/>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a:solidFill>
                  <a:schemeClr val="tx1"/>
                </a:solidFill>
                <a:latin typeface="Segoe UI Black" panose="020B0A02040204020203" pitchFamily="34" charset="0"/>
                <a:ea typeface="Segoe UI Black" panose="020B0A02040204020203" pitchFamily="34" charset="0"/>
                <a:cs typeface="+mj-cs"/>
              </a:rPr>
              <a:t>Color in Nature</a:t>
            </a:r>
          </a:p>
        </p:txBody>
      </p:sp>
      <p:cxnSp>
        <p:nvCxnSpPr>
          <p:cNvPr id="21" name="Straight Connector 12" descr=" 21">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4EF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55482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22" ma:contentTypeDescription="Create a new document." ma:contentTypeScope="" ma:versionID="403bb7f222d9312786b31acdb395b1a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e4071f239348b685527e33fce4bd247a"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Props1.xml><?xml version="1.0" encoding="utf-8"?>
<ds:datastoreItem xmlns:ds="http://schemas.openxmlformats.org/officeDocument/2006/customXml" ds:itemID="{DC02C181-DE30-4FD5-BAAE-F75519D76509}">
  <ds:schemaRefs>
    <ds:schemaRef ds:uri="http://schemas.microsoft.com/sharepoint/v3/contenttype/forms"/>
  </ds:schemaRefs>
</ds:datastoreItem>
</file>

<file path=customXml/itemProps2.xml><?xml version="1.0" encoding="utf-8"?>
<ds:datastoreItem xmlns:ds="http://schemas.openxmlformats.org/officeDocument/2006/customXml" ds:itemID="{293E7EAD-527B-4304-B03D-E36DC9CA63F2}"/>
</file>

<file path=customXml/itemProps3.xml><?xml version="1.0" encoding="utf-8"?>
<ds:datastoreItem xmlns:ds="http://schemas.openxmlformats.org/officeDocument/2006/customXml" ds:itemID="{D727DAF8-741F-4E20-AE1B-A24ADC47FD17}">
  <ds:schemaRefs>
    <ds:schemaRef ds:uri="24965e87-5ece-45cc-a601-74006cb3a4e0"/>
    <ds:schemaRef ds:uri="d473919b-ebf4-4f0d-8e45-3095723b31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14</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Introduction to NATURE JOURNALING  Connecting to nature through art and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NATURE JOURNALING  Connecting to nature through art and observation</dc:title>
  <dc:creator>Donnamarie Richmond</dc:creator>
  <cp:revision>4</cp:revision>
  <dcterms:created xsi:type="dcterms:W3CDTF">2021-08-20T14:39:21Z</dcterms:created>
  <dcterms:modified xsi:type="dcterms:W3CDTF">2023-04-24T16:22:24Z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